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sldIdLst>
    <p:sldId id="257" r:id="rId5"/>
    <p:sldId id="258" r:id="rId6"/>
    <p:sldId id="261" r:id="rId7"/>
    <p:sldId id="3121" r:id="rId8"/>
    <p:sldId id="3141" r:id="rId9"/>
    <p:sldId id="571" r:id="rId10"/>
    <p:sldId id="3122" r:id="rId11"/>
    <p:sldId id="3107" r:id="rId12"/>
    <p:sldId id="630" r:id="rId13"/>
    <p:sldId id="3113" r:id="rId14"/>
    <p:sldId id="634" r:id="rId15"/>
    <p:sldId id="635" r:id="rId16"/>
    <p:sldId id="539" r:id="rId17"/>
    <p:sldId id="3098" r:id="rId18"/>
    <p:sldId id="558" r:id="rId19"/>
    <p:sldId id="540" r:id="rId20"/>
    <p:sldId id="3132" r:id="rId21"/>
    <p:sldId id="3142" r:id="rId22"/>
    <p:sldId id="3134" r:id="rId23"/>
    <p:sldId id="3135" r:id="rId24"/>
    <p:sldId id="3137" r:id="rId25"/>
    <p:sldId id="3136" r:id="rId26"/>
    <p:sldId id="3140" r:id="rId27"/>
    <p:sldId id="3145" r:id="rId28"/>
    <p:sldId id="3128" r:id="rId29"/>
    <p:sldId id="3127" r:id="rId30"/>
    <p:sldId id="3129" r:id="rId31"/>
    <p:sldId id="3143" r:id="rId32"/>
    <p:sldId id="3144" r:id="rId33"/>
    <p:sldId id="3146" r:id="rId34"/>
    <p:sldId id="3130" r:id="rId35"/>
    <p:sldId id="3133" r:id="rId36"/>
    <p:sldId id="3126" r:id="rId37"/>
    <p:sldId id="3131" r:id="rId38"/>
    <p:sldId id="3125" r:id="rId39"/>
    <p:sldId id="3138" r:id="rId40"/>
    <p:sldId id="3139" r:id="rId41"/>
    <p:sldId id="262" r:id="rId42"/>
    <p:sldId id="314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E219"/>
    <a:srgbClr val="481669"/>
    <a:srgbClr val="880000"/>
    <a:srgbClr val="19177C"/>
    <a:srgbClr val="BA2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775FD5-0BE1-4B9A-A4C2-5762ABEA0370}" v="185" dt="2024-08-27T15:59:25.498"/>
    <p1510:client id="{F6C2D8A3-9CA4-554A-AFD1-D49ED66CB76A}" v="69" dt="2024-08-27T15:22:44.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2"/>
    <p:restoredTop sz="94615"/>
  </p:normalViewPr>
  <p:slideViewPr>
    <p:cSldViewPr snapToGrid="0">
      <p:cViewPr varScale="1">
        <p:scale>
          <a:sx n="129" d="100"/>
          <a:sy n="129" d="100"/>
        </p:scale>
        <p:origin x="9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D380F-2347-0A46-A68B-43BD8373D160}" type="datetimeFigureOut">
              <a:rPr lang="en-US" smtClean="0"/>
              <a:t>10/14/24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6B421-6CD0-604D-B39E-EA4BC078633A}" type="slidenum">
              <a:rPr lang="en-US" smtClean="0"/>
              <a:t>‹#›</a:t>
            </a:fld>
            <a:endParaRPr lang="en-US"/>
          </a:p>
        </p:txBody>
      </p:sp>
    </p:spTree>
    <p:extLst>
      <p:ext uri="{BB962C8B-B14F-4D97-AF65-F5344CB8AC3E}">
        <p14:creationId xmlns:p14="http://schemas.microsoft.com/office/powerpoint/2010/main" val="3655728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CFDF800-FE0E-A944-8AC1-D57C07B352FC}" type="slidenum">
              <a:rPr lang="en-US" smtClean="0"/>
              <a:pPr/>
              <a:t>4</a:t>
            </a:fld>
            <a:endParaRPr lang="en-US"/>
          </a:p>
        </p:txBody>
      </p:sp>
      <p:sp>
        <p:nvSpPr>
          <p:cNvPr id="5" name="Content Placeholder 1">
            <a:extLst>
              <a:ext uri="{FF2B5EF4-FFF2-40B4-BE49-F238E27FC236}">
                <a16:creationId xmlns:a16="http://schemas.microsoft.com/office/drawing/2014/main" id="{62048938-B29C-4684-98AE-499130995BF5}"/>
              </a:ext>
            </a:extLst>
          </p:cNvPr>
          <p:cNvSpPr>
            <a:spLocks noGrp="1"/>
          </p:cNvSpPr>
          <p:nvPr>
            <p:ph type="body" idx="1"/>
          </p:nvPr>
        </p:nvSpPr>
        <p:spPr>
          <a:xfrm>
            <a:off x="701675" y="4421188"/>
            <a:ext cx="5619750" cy="4189412"/>
          </a:xfrm>
        </p:spPr>
        <p:txBody>
          <a:bodyPr/>
          <a:lstStyle/>
          <a:p>
            <a:r>
              <a:rPr lang="en-US"/>
              <a:t>Science on one end</a:t>
            </a:r>
          </a:p>
          <a:p>
            <a:pPr lvl="1"/>
            <a:r>
              <a:rPr lang="en-US"/>
              <a:t>WSC end mission</a:t>
            </a:r>
          </a:p>
          <a:p>
            <a:r>
              <a:rPr lang="en-US"/>
              <a:t>LC/Hardware on the other</a:t>
            </a:r>
          </a:p>
          <a:p>
            <a:pPr lvl="1"/>
            <a:r>
              <a:rPr lang="en-US"/>
              <a:t>Or experiments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Single problem (loop over sim/post-analysis)</a:t>
            </a:r>
          </a:p>
          <a:p>
            <a:r>
              <a:rPr lang="en-US"/>
              <a:t>WF as an enabler for Scientists and for LC</a:t>
            </a:r>
          </a:p>
        </p:txBody>
      </p:sp>
    </p:spTree>
    <p:extLst>
      <p:ext uri="{BB962C8B-B14F-4D97-AF65-F5344CB8AC3E}">
        <p14:creationId xmlns:p14="http://schemas.microsoft.com/office/powerpoint/2010/main" val="83750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Different areas different techs but similar problems</a:t>
            </a:r>
          </a:p>
          <a:p>
            <a:r>
              <a:rPr lang="en-US"/>
              <a:t>Let scientist focus on Science</a:t>
            </a:r>
          </a:p>
          <a:p>
            <a:r>
              <a:rPr lang="en-US"/>
              <a:t>Let LC focus on hardware and super computing</a:t>
            </a:r>
          </a:p>
          <a:p>
            <a:endParaRPr lang="en-US"/>
          </a:p>
        </p:txBody>
      </p:sp>
      <p:sp>
        <p:nvSpPr>
          <p:cNvPr id="4" name="Slide Number Placeholder 3"/>
          <p:cNvSpPr>
            <a:spLocks noGrp="1"/>
          </p:cNvSpPr>
          <p:nvPr>
            <p:ph type="sldNum" sz="quarter" idx="5"/>
          </p:nvPr>
        </p:nvSpPr>
        <p:spPr/>
        <p:txBody>
          <a:bodyPr/>
          <a:lstStyle/>
          <a:p>
            <a:fld id="{4CFDF800-FE0E-A944-8AC1-D57C07B352FC}" type="slidenum">
              <a:rPr lang="en-US" smtClean="0"/>
              <a:pPr/>
              <a:t>7</a:t>
            </a:fld>
            <a:endParaRPr lang="en-US"/>
          </a:p>
        </p:txBody>
      </p:sp>
    </p:spTree>
    <p:extLst>
      <p:ext uri="{BB962C8B-B14F-4D97-AF65-F5344CB8AC3E}">
        <p14:creationId xmlns:p14="http://schemas.microsoft.com/office/powerpoint/2010/main" val="300673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DF800-FE0E-A944-8AC1-D57C07B352FC}" type="slidenum">
              <a:rPr lang="en-US" smtClean="0"/>
              <a:pPr/>
              <a:t>8</a:t>
            </a:fld>
            <a:endParaRPr lang="en-US"/>
          </a:p>
        </p:txBody>
      </p:sp>
    </p:spTree>
    <p:extLst>
      <p:ext uri="{BB962C8B-B14F-4D97-AF65-F5344CB8AC3E}">
        <p14:creationId xmlns:p14="http://schemas.microsoft.com/office/powerpoint/2010/main" val="9143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Maestro handles inflation of abstract task graph, applying parameters to each step for a concrete set of experiments to run</a:t>
            </a:r>
          </a:p>
        </p:txBody>
      </p:sp>
      <p:sp>
        <p:nvSpPr>
          <p:cNvPr id="4" name="Slide Number Placeholder 3"/>
          <p:cNvSpPr>
            <a:spLocks noGrp="1"/>
          </p:cNvSpPr>
          <p:nvPr>
            <p:ph type="sldNum" sz="quarter" idx="5"/>
          </p:nvPr>
        </p:nvSpPr>
        <p:spPr/>
        <p:txBody>
          <a:bodyPr/>
          <a:lstStyle/>
          <a:p>
            <a:fld id="{4CFDF800-FE0E-A944-8AC1-D57C07B352FC}" type="slidenum">
              <a:rPr lang="en-US" smtClean="0"/>
              <a:pPr/>
              <a:t>9</a:t>
            </a:fld>
            <a:endParaRPr lang="en-US"/>
          </a:p>
        </p:txBody>
      </p:sp>
    </p:spTree>
    <p:extLst>
      <p:ext uri="{BB962C8B-B14F-4D97-AF65-F5344CB8AC3E}">
        <p14:creationId xmlns:p14="http://schemas.microsoft.com/office/powerpoint/2010/main" val="3043067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Maestro handles inflation of abstract task graph, applying parameters to each step for a concrete set of experiments to run</a:t>
            </a:r>
          </a:p>
        </p:txBody>
      </p:sp>
      <p:sp>
        <p:nvSpPr>
          <p:cNvPr id="4" name="Slide Number Placeholder 3"/>
          <p:cNvSpPr>
            <a:spLocks noGrp="1"/>
          </p:cNvSpPr>
          <p:nvPr>
            <p:ph type="sldNum" sz="quarter" idx="5"/>
          </p:nvPr>
        </p:nvSpPr>
        <p:spPr/>
        <p:txBody>
          <a:bodyPr/>
          <a:lstStyle/>
          <a:p>
            <a:fld id="{4CFDF800-FE0E-A944-8AC1-D57C07B352FC}" type="slidenum">
              <a:rPr lang="en-US" smtClean="0"/>
              <a:pPr/>
              <a:t>21</a:t>
            </a:fld>
            <a:endParaRPr lang="en-US"/>
          </a:p>
        </p:txBody>
      </p:sp>
    </p:spTree>
    <p:extLst>
      <p:ext uri="{BB962C8B-B14F-4D97-AF65-F5344CB8AC3E}">
        <p14:creationId xmlns:p14="http://schemas.microsoft.com/office/powerpoint/2010/main" val="28957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Maestro handles inflation of abstract task graph, applying parameters to each step for a concrete set of experiments to run</a:t>
            </a:r>
          </a:p>
        </p:txBody>
      </p:sp>
      <p:sp>
        <p:nvSpPr>
          <p:cNvPr id="4" name="Slide Number Placeholder 3"/>
          <p:cNvSpPr>
            <a:spLocks noGrp="1"/>
          </p:cNvSpPr>
          <p:nvPr>
            <p:ph type="sldNum" sz="quarter" idx="5"/>
          </p:nvPr>
        </p:nvSpPr>
        <p:spPr/>
        <p:txBody>
          <a:bodyPr/>
          <a:lstStyle/>
          <a:p>
            <a:fld id="{4CFDF800-FE0E-A944-8AC1-D57C07B352FC}" type="slidenum">
              <a:rPr lang="en-US" smtClean="0"/>
              <a:pPr/>
              <a:t>22</a:t>
            </a:fld>
            <a:endParaRPr lang="en-US"/>
          </a:p>
        </p:txBody>
      </p:sp>
    </p:spTree>
    <p:extLst>
      <p:ext uri="{BB962C8B-B14F-4D97-AF65-F5344CB8AC3E}">
        <p14:creationId xmlns:p14="http://schemas.microsoft.com/office/powerpoint/2010/main" val="89869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Maestro handles inflation of abstract task graph, applying parameters to each step for a concrete set of experiments to run</a:t>
            </a:r>
          </a:p>
        </p:txBody>
      </p:sp>
      <p:sp>
        <p:nvSpPr>
          <p:cNvPr id="4" name="Slide Number Placeholder 3"/>
          <p:cNvSpPr>
            <a:spLocks noGrp="1"/>
          </p:cNvSpPr>
          <p:nvPr>
            <p:ph type="sldNum" sz="quarter" idx="5"/>
          </p:nvPr>
        </p:nvSpPr>
        <p:spPr/>
        <p:txBody>
          <a:bodyPr/>
          <a:lstStyle/>
          <a:p>
            <a:fld id="{4CFDF800-FE0E-A944-8AC1-D57C07B352FC}" type="slidenum">
              <a:rPr lang="en-US" smtClean="0"/>
              <a:pPr/>
              <a:t>23</a:t>
            </a:fld>
            <a:endParaRPr lang="en-US"/>
          </a:p>
        </p:txBody>
      </p:sp>
    </p:spTree>
    <p:extLst>
      <p:ext uri="{BB962C8B-B14F-4D97-AF65-F5344CB8AC3E}">
        <p14:creationId xmlns:p14="http://schemas.microsoft.com/office/powerpoint/2010/main" val="2905528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6B421-6CD0-604D-B39E-EA4BC078633A}" type="slidenum">
              <a:rPr lang="en-US" smtClean="0"/>
              <a:t>31</a:t>
            </a:fld>
            <a:endParaRPr lang="en-US"/>
          </a:p>
        </p:txBody>
      </p:sp>
    </p:spTree>
    <p:extLst>
      <p:ext uri="{BB962C8B-B14F-4D97-AF65-F5344CB8AC3E}">
        <p14:creationId xmlns:p14="http://schemas.microsoft.com/office/powerpoint/2010/main" val="4123946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9" name="Rectangle 18"/>
          <p:cNvSpPr/>
          <p:nvPr/>
        </p:nvSpPr>
        <p:spPr>
          <a:xfrm>
            <a:off x="-504" y="6316956"/>
            <a:ext cx="12192000" cy="544880"/>
          </a:xfrm>
          <a:prstGeom prst="rect">
            <a:avLst/>
          </a:prstGeom>
          <a:gradFill flip="none" rotWithShape="1">
            <a:gsLst>
              <a:gs pos="100000">
                <a:srgbClr val="294861"/>
              </a:gs>
              <a:gs pos="88000">
                <a:schemeClr val="accent1">
                  <a:lumMod val="50000"/>
                </a:schemeClr>
              </a:gs>
              <a:gs pos="21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a:t>Click to edit </a:t>
            </a:r>
            <a:br>
              <a:rPr lang="en-US"/>
            </a:br>
            <a:r>
              <a:rPr lang="en-US"/>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p:nvSpPr>
        <p:spPr>
          <a:xfrm>
            <a:off x="91181" y="6416000"/>
            <a:ext cx="6004819" cy="203133"/>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a:solidFill>
                  <a:schemeClr val="bg1"/>
                </a:solidFill>
                <a:effectLst/>
                <a:latin typeface="Arial"/>
                <a:ea typeface="+mn-ea"/>
                <a:cs typeface="Arial"/>
              </a:rPr>
              <a:t>LLNL-PRES-868641</a:t>
            </a:r>
          </a:p>
        </p:txBody>
      </p:sp>
      <p:pic>
        <p:nvPicPr>
          <p:cNvPr id="18" name="Picture 17" descr="LLNL_Logo_WHT-LRG.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a:t>Authors Name</a:t>
            </a:r>
          </a:p>
          <a:p>
            <a:pPr lvl="0"/>
            <a:r>
              <a:rPr lang="en-US"/>
              <a:t>Title</a:t>
            </a:r>
          </a:p>
        </p:txBody>
      </p:sp>
      <p:sp>
        <p:nvSpPr>
          <p:cNvPr id="2" name="Rectangle 1">
            <a:extLst>
              <a:ext uri="{FF2B5EF4-FFF2-40B4-BE49-F238E27FC236}">
                <a16:creationId xmlns:a16="http://schemas.microsoft.com/office/drawing/2014/main" id="{3FA1F6FA-BF07-3FD2-1D0F-17C6D00818E9}"/>
              </a:ext>
            </a:extLst>
          </p:cNvPr>
          <p:cNvSpPr/>
          <p:nvPr userDrawn="1"/>
        </p:nvSpPr>
        <p:spPr>
          <a:xfrm>
            <a:off x="91181" y="6665423"/>
            <a:ext cx="7493030" cy="110800"/>
          </a:xfrm>
          <a:prstGeom prst="rect">
            <a:avLst/>
          </a:prstGeom>
        </p:spPr>
        <p:txBody>
          <a:bodyPr wrap="square" tIns="0" rIns="0" bIns="0">
            <a:spAutoFit/>
          </a:bodyPr>
          <a:lstStyle/>
          <a:p>
            <a:pPr marL="0" marR="0" lvl="0" indent="0" algn="ctr" defTabSz="1365673" rtl="0" eaLnBrk="1" fontAlgn="auto" latinLnBrk="0" hangingPunct="1">
              <a:lnSpc>
                <a:spcPct val="90000"/>
              </a:lnSpc>
              <a:spcBef>
                <a:spcPts val="0"/>
              </a:spcBef>
              <a:spcAft>
                <a:spcPts val="622"/>
              </a:spcAft>
              <a:buClrTx/>
              <a:buSzTx/>
              <a:buFontTx/>
              <a:buNone/>
              <a:tabLst/>
              <a:defRPr/>
            </a:pPr>
            <a:r>
              <a:rPr lang="en-US" sz="800" kern="1200">
                <a:solidFill>
                  <a:schemeClr val="bg1"/>
                </a:solidFill>
                <a:effectLst/>
                <a:latin typeface="Arial" panose="020B0604020202020204" pitchFamily="34" charset="0"/>
                <a:ea typeface="DengXian" panose="02010600030101010101" pitchFamily="2" charset="-122"/>
                <a:cs typeface="Times New Roman" panose="02020603050405020304" pitchFamily="18" charset="0"/>
              </a:rPr>
              <a:t>This work was performed under the auspices of the U.S. Department of Energy by Lawrence Livermore National Laboratory under Contract DE-AC52-07NA27344.</a:t>
            </a:r>
            <a:endParaRPr lang="en-US" sz="80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1679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p:nvPicPr>
        <p:blipFill>
          <a:blip r:embed="rId2"/>
          <a:stretch>
            <a:fillRect/>
          </a:stretch>
        </p:blipFill>
        <p:spPr>
          <a:xfrm>
            <a:off x="962469" y="5437487"/>
            <a:ext cx="3602736" cy="607768"/>
          </a:xfrm>
          <a:prstGeom prst="rect">
            <a:avLst/>
          </a:prstGeom>
        </p:spPr>
      </p:pic>
      <p:sp>
        <p:nvSpPr>
          <p:cNvPr id="4" name="Rectangle 3">
            <a:extLst>
              <a:ext uri="{FF2B5EF4-FFF2-40B4-BE49-F238E27FC236}">
                <a16:creationId xmlns:a16="http://schemas.microsoft.com/office/drawing/2014/main" id="{1C31498E-934F-294B-928F-7BF5D96DE768}"/>
              </a:ext>
            </a:extLst>
          </p:cNvPr>
          <p:cNvSpPr/>
          <p:nvPr/>
        </p:nvSpPr>
        <p:spPr>
          <a:xfrm>
            <a:off x="5099406" y="4437474"/>
            <a:ext cx="5715000" cy="1200329"/>
          </a:xfrm>
          <a:prstGeom prst="rect">
            <a:avLst/>
          </a:prstGeom>
        </p:spPr>
        <p:txBody>
          <a:bodyPr wrap="square" anchor="b" anchorCtr="0">
            <a:spAutoFit/>
          </a:bodyPr>
          <a:lstStyle/>
          <a:p>
            <a:r>
              <a:rPr lang="en-US" sz="800" b="1">
                <a:solidFill>
                  <a:schemeClr val="bg1"/>
                </a:solidFill>
              </a:rPr>
              <a:t>Disclaimer</a:t>
            </a:r>
          </a:p>
          <a:p>
            <a:r>
              <a:rPr lang="en-US" sz="80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a:solidFill>
                <a:schemeClr val="bg1"/>
              </a:solidFill>
              <a:effectLst/>
              <a:latin typeface="Open Sans" panose="020B0606030504020204" pitchFamily="34" charset="0"/>
            </a:endParaRPr>
          </a:p>
        </p:txBody>
      </p:sp>
      <p:sp>
        <p:nvSpPr>
          <p:cNvPr id="5" name="Rectangle 4">
            <a:extLst>
              <a:ext uri="{FF2B5EF4-FFF2-40B4-BE49-F238E27FC236}">
                <a16:creationId xmlns:a16="http://schemas.microsoft.com/office/drawing/2014/main" id="{3976C2BC-60A7-0547-A911-67347BC0CAFD}"/>
              </a:ext>
            </a:extLst>
          </p:cNvPr>
          <p:cNvSpPr/>
          <p:nvPr/>
        </p:nvSpPr>
        <p:spPr>
          <a:xfrm>
            <a:off x="5099406" y="5771963"/>
            <a:ext cx="5715000" cy="313932"/>
          </a:xfrm>
          <a:prstGeom prst="rect">
            <a:avLst/>
          </a:prstGeom>
        </p:spPr>
        <p:txBody>
          <a:bodyPr wrap="square">
            <a:spAutoFit/>
          </a:bodyPr>
          <a:lstStyle/>
          <a:p>
            <a:pPr marL="0" algn="l" defTabSz="457200" rtl="0" eaLnBrk="1" latinLnBrk="0" hangingPunct="1">
              <a:lnSpc>
                <a:spcPct val="90000"/>
              </a:lnSpc>
              <a:spcAft>
                <a:spcPts val="600"/>
              </a:spcAft>
            </a:pPr>
            <a:r>
              <a:rPr lang="en-US" sz="800" kern="1200">
                <a:solidFill>
                  <a:schemeClr val="bg1"/>
                </a:solidFill>
                <a:effectLst/>
                <a:latin typeface="Arial"/>
                <a:ea typeface="+mn-ea"/>
                <a:cs typeface="Arial"/>
              </a:rPr>
              <a:t>This work was performed under the auspices of the</a:t>
            </a:r>
            <a:r>
              <a:rPr lang="en-US" sz="800" kern="1200" baseline="0">
                <a:solidFill>
                  <a:schemeClr val="bg1"/>
                </a:solidFill>
                <a:effectLst/>
                <a:latin typeface="Arial"/>
                <a:ea typeface="+mn-ea"/>
                <a:cs typeface="Arial"/>
              </a:rPr>
              <a:t> </a:t>
            </a:r>
            <a:r>
              <a:rPr lang="en-US" sz="800" kern="1200">
                <a:solidFill>
                  <a:schemeClr val="bg1"/>
                </a:solidFill>
                <a:effectLst/>
                <a:latin typeface="Arial"/>
                <a:ea typeface="+mn-ea"/>
                <a:cs typeface="Arial"/>
              </a:rPr>
              <a:t>U.S. Department of Energy by Lawrence Livermore National Laboratory under contract DE-AC52-07NA27344.</a:t>
            </a:r>
            <a:r>
              <a:rPr lang="en-US" sz="800" kern="1200" baseline="0">
                <a:solidFill>
                  <a:schemeClr val="bg1"/>
                </a:solidFill>
                <a:effectLst/>
                <a:latin typeface="Arial"/>
                <a:ea typeface="+mn-ea"/>
                <a:cs typeface="Arial"/>
              </a:rPr>
              <a:t> </a:t>
            </a:r>
            <a:r>
              <a:rPr lang="en-US" sz="800" kern="1200">
                <a:solidFill>
                  <a:schemeClr val="bg1"/>
                </a:solidFill>
                <a:effectLst/>
                <a:latin typeface="Arial"/>
                <a:ea typeface="+mn-ea"/>
                <a:cs typeface="Arial"/>
              </a:rPr>
              <a:t>Lawrence Livermore National Security, LLC</a:t>
            </a:r>
          </a:p>
        </p:txBody>
      </p:sp>
    </p:spTree>
    <p:extLst>
      <p:ext uri="{BB962C8B-B14F-4D97-AF65-F5344CB8AC3E}">
        <p14:creationId xmlns:p14="http://schemas.microsoft.com/office/powerpoint/2010/main" val="143886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2424486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5" name="Title Placeholder 1"/>
          <p:cNvSpPr>
            <a:spLocks noGrp="1"/>
          </p:cNvSpPr>
          <p:nvPr>
            <p:ph type="title"/>
          </p:nvPr>
        </p:nvSpPr>
        <p:spPr>
          <a:xfrm>
            <a:off x="609600" y="219514"/>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Tree>
    <p:extLst>
      <p:ext uri="{BB962C8B-B14F-4D97-AF65-F5344CB8AC3E}">
        <p14:creationId xmlns:p14="http://schemas.microsoft.com/office/powerpoint/2010/main" val="256808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7295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9716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3827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p>
        </p:txBody>
      </p:sp>
      <p:sp>
        <p:nvSpPr>
          <p:cNvPr id="6" name="Title 5"/>
          <p:cNvSpPr>
            <a:spLocks noGrp="1"/>
          </p:cNvSpPr>
          <p:nvPr>
            <p:ph type="title"/>
          </p:nvPr>
        </p:nvSpPr>
        <p:spPr>
          <a:xfrm>
            <a:off x="5" y="7"/>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4007850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p>
        </p:txBody>
      </p:sp>
    </p:spTree>
    <p:extLst>
      <p:ext uri="{BB962C8B-B14F-4D97-AF65-F5344CB8AC3E}">
        <p14:creationId xmlns:p14="http://schemas.microsoft.com/office/powerpoint/2010/main" val="2579726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622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2540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a:latin typeface="Arial"/>
            </a:endParaRPr>
          </a:p>
        </p:txBody>
      </p:sp>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latin typeface="Arial"/>
            </a:endParaRPr>
          </a:p>
        </p:txBody>
      </p:sp>
      <p:sp>
        <p:nvSpPr>
          <p:cNvPr id="19" name="Slide Number Placeholder 7"/>
          <p:cNvSpPr txBox="1">
            <a:spLocks/>
          </p:cNvSpPr>
          <p:nvPr/>
        </p:nvSpPr>
        <p:spPr>
          <a:xfrm>
            <a:off x="11768167" y="6403259"/>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p:cNvPicPr>
          <p:nvPr/>
        </p:nvPicPr>
        <p:blipFill rotWithShape="1">
          <a:blip r:embed="rId12" cstate="print">
            <a:extLst>
              <a:ext uri="{28A0092B-C50C-407E-A947-70E740481C1C}">
                <a14:useLocalDpi xmlns:a14="http://schemas.microsoft.com/office/drawing/2010/main"/>
              </a:ext>
            </a:extLst>
          </a:blip>
          <a:srcRect/>
          <a:stretch/>
        </p:blipFill>
        <p:spPr>
          <a:xfrm>
            <a:off x="10944015" y="6446520"/>
            <a:ext cx="978408" cy="374904"/>
          </a:xfrm>
          <a:prstGeom prst="rect">
            <a:avLst/>
          </a:prstGeom>
        </p:spPr>
      </p:pic>
      <p:sp>
        <p:nvSpPr>
          <p:cNvPr id="12" name="TextBox 11">
            <a:extLst>
              <a:ext uri="{FF2B5EF4-FFF2-40B4-BE49-F238E27FC236}">
                <a16:creationId xmlns:a16="http://schemas.microsoft.com/office/drawing/2014/main" id="{1980FF35-3AAB-2145-A21D-CC840E81BEFB}"/>
              </a:ext>
            </a:extLst>
          </p:cNvPr>
          <p:cNvSpPr txBox="1"/>
          <p:nvPr/>
        </p:nvSpPr>
        <p:spPr>
          <a:xfrm>
            <a:off x="488827" y="6733640"/>
            <a:ext cx="873871" cy="92333"/>
          </a:xfrm>
          <a:prstGeom prst="rect">
            <a:avLst/>
          </a:prstGeom>
          <a:noFill/>
        </p:spPr>
        <p:txBody>
          <a:bodyPr wrap="square" lIns="0" tIns="0" rIns="0" bIns="0" rtlCol="0" anchor="b" anchorCtr="0">
            <a:spAutoFit/>
          </a:bodyPr>
          <a:lstStyle/>
          <a:p>
            <a:pPr algn="l"/>
            <a:r>
              <a:rPr lang="en-US" sz="600">
                <a:latin typeface="Arial"/>
                <a:cs typeface="Arial"/>
              </a:rPr>
              <a:t>LLNL-PRES-868641</a:t>
            </a:r>
          </a:p>
        </p:txBody>
      </p:sp>
      <p:pic>
        <p:nvPicPr>
          <p:cNvPr id="13" name="Picture 12">
            <a:extLst>
              <a:ext uri="{FF2B5EF4-FFF2-40B4-BE49-F238E27FC236}">
                <a16:creationId xmlns:a16="http://schemas.microsoft.com/office/drawing/2014/main" id="{B8487A01-C0B8-4643-8CFB-9227E4579F35}"/>
              </a:ext>
            </a:extLst>
          </p:cNvPr>
          <p:cNvPicPr>
            <a:picLocks noChangeAspect="1"/>
          </p:cNvPicPr>
          <p:nvPr/>
        </p:nvPicPr>
        <p:blipFill>
          <a:blip r:embed="rId13"/>
          <a:stretch>
            <a:fillRect/>
          </a:stretch>
        </p:blipFill>
        <p:spPr>
          <a:xfrm>
            <a:off x="225926" y="6470897"/>
            <a:ext cx="1501274" cy="257361"/>
          </a:xfrm>
          <a:prstGeom prst="rect">
            <a:avLst/>
          </a:prstGeom>
        </p:spPr>
      </p:pic>
    </p:spTree>
    <p:extLst>
      <p:ext uri="{BB962C8B-B14F-4D97-AF65-F5344CB8AC3E}">
        <p14:creationId xmlns:p14="http://schemas.microsoft.com/office/powerpoint/2010/main" val="2995473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66.gif"/><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hyperlink" Target="https://lc.llnl.gov/weave/Sina/html/index.html" TargetMode="External"/><Relationship Id="rId13" Type="http://schemas.openxmlformats.org/officeDocument/2006/relationships/hyperlink" Target="https://pydv.readthedocs.io/en/latest/" TargetMode="External"/><Relationship Id="rId18" Type="http://schemas.openxmlformats.org/officeDocument/2006/relationships/image" Target="../media/image104.png"/><Relationship Id="rId3" Type="http://schemas.openxmlformats.org/officeDocument/2006/relationships/hyperlink" Target="https://lc.llnl.gov/weave" TargetMode="External"/><Relationship Id="rId7" Type="http://schemas.openxmlformats.org/officeDocument/2006/relationships/hyperlink" Target="https://lc.llnl.gov/weave/merlin/html/index.html" TargetMode="External"/><Relationship Id="rId12" Type="http://schemas.openxmlformats.org/officeDocument/2006/relationships/hyperlink" Target="https://lc.llnl.gov/weave/ibis/html/index.html" TargetMode="External"/><Relationship Id="rId17" Type="http://schemas.openxmlformats.org/officeDocument/2006/relationships/image" Target="../media/image103.png"/><Relationship Id="rId2" Type="http://schemas.openxmlformats.org/officeDocument/2006/relationships/hyperlink" Target="https://llnl-weave.readthedocs.io/en/latest/" TargetMode="External"/><Relationship Id="rId16"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hyperlink" Target="https://merlin.readthedocs.io/en/latest/" TargetMode="External"/><Relationship Id="rId11" Type="http://schemas.openxmlformats.org/officeDocument/2006/relationships/hyperlink" Target="https://lc.llnl.gov/weave/trata/html/index.html" TargetMode="External"/><Relationship Id="rId5" Type="http://schemas.openxmlformats.org/officeDocument/2006/relationships/hyperlink" Target="https://lc.llnl.gov/weave/maestrowf/html/index.html" TargetMode="External"/><Relationship Id="rId15" Type="http://schemas.openxmlformats.org/officeDocument/2006/relationships/image" Target="../media/image101.png"/><Relationship Id="rId10" Type="http://schemas.openxmlformats.org/officeDocument/2006/relationships/hyperlink" Target="https://lc.llnl.gov/weave/kosh/html/index.html" TargetMode="External"/><Relationship Id="rId19" Type="http://schemas.openxmlformats.org/officeDocument/2006/relationships/image" Target="../media/image7.png"/><Relationship Id="rId4" Type="http://schemas.openxmlformats.org/officeDocument/2006/relationships/hyperlink" Target="https://maestrowf.readthedocs.io/en/latest/" TargetMode="External"/><Relationship Id="rId9" Type="http://schemas.openxmlformats.org/officeDocument/2006/relationships/hyperlink" Target="https://kosh.readthedocs.io/en/latest/" TargetMode="External"/><Relationship Id="rId14" Type="http://schemas.openxmlformats.org/officeDocument/2006/relationships/hyperlink" Target="https://lc.llnl.gov/weave/pydv/html/index.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sv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1.gif"/><Relationship Id="rId11" Type="http://schemas.openxmlformats.org/officeDocument/2006/relationships/image" Target="../media/image16.gif"/><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gif"/><Relationship Id="rId9" Type="http://schemas.openxmlformats.org/officeDocument/2006/relationships/image" Target="../media/image14.gif"/><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github.com/LLNL/poyranda"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notesSlide" Target="../notesSlides/notesSlide3.xml"/><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slideLayout" Target="../slideLayouts/slideLayout3.xml"/><Relationship Id="rId16" Type="http://schemas.openxmlformats.org/officeDocument/2006/relationships/image" Target="../media/image48.png"/><Relationship Id="rId1" Type="http://schemas.openxmlformats.org/officeDocument/2006/relationships/tags" Target="../tags/tag1.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6709E-C098-E859-5159-EB1B6E52A2F3}"/>
              </a:ext>
            </a:extLst>
          </p:cNvPr>
          <p:cNvSpPr>
            <a:spLocks noGrp="1"/>
          </p:cNvSpPr>
          <p:nvPr>
            <p:ph type="title"/>
          </p:nvPr>
        </p:nvSpPr>
        <p:spPr/>
        <p:txBody>
          <a:bodyPr/>
          <a:lstStyle/>
          <a:p>
            <a:r>
              <a:rPr lang="en-US"/>
              <a:t>WEAVE AWS Tutorial</a:t>
            </a:r>
          </a:p>
        </p:txBody>
      </p:sp>
      <p:sp>
        <p:nvSpPr>
          <p:cNvPr id="4" name="Text Placeholder 3">
            <a:extLst>
              <a:ext uri="{FF2B5EF4-FFF2-40B4-BE49-F238E27FC236}">
                <a16:creationId xmlns:a16="http://schemas.microsoft.com/office/drawing/2014/main" id="{CCF5142E-7E17-DB81-71D6-1132B9866DE6}"/>
              </a:ext>
            </a:extLst>
          </p:cNvPr>
          <p:cNvSpPr>
            <a:spLocks noGrp="1"/>
          </p:cNvSpPr>
          <p:nvPr>
            <p:ph type="body" sz="quarter" idx="14"/>
          </p:nvPr>
        </p:nvSpPr>
        <p:spPr/>
        <p:txBody>
          <a:bodyPr/>
          <a:lstStyle/>
          <a:p>
            <a:r>
              <a:rPr lang="en-US"/>
              <a:t>Charles Doutriaux, Dan Laney, Xiao Chen, Brian </a:t>
            </a:r>
            <a:r>
              <a:rPr lang="en-US" err="1"/>
              <a:t>Gunnarson</a:t>
            </a:r>
            <a:r>
              <a:rPr lang="en-US"/>
              <a:t>, Becky </a:t>
            </a:r>
            <a:r>
              <a:rPr lang="en-US" err="1"/>
              <a:t>Haluska</a:t>
            </a:r>
            <a:r>
              <a:rPr lang="en-US"/>
              <a:t>, Jorge Moreno, Lina </a:t>
            </a:r>
            <a:r>
              <a:rPr lang="en-US" err="1"/>
              <a:t>Muryanto</a:t>
            </a:r>
            <a:r>
              <a:rPr lang="en-US"/>
              <a:t>, Renee Olson, Jeremy White</a:t>
            </a:r>
          </a:p>
        </p:txBody>
      </p:sp>
      <p:sp>
        <p:nvSpPr>
          <p:cNvPr id="5" name="TextBox 4">
            <a:extLst>
              <a:ext uri="{FF2B5EF4-FFF2-40B4-BE49-F238E27FC236}">
                <a16:creationId xmlns:a16="http://schemas.microsoft.com/office/drawing/2014/main" id="{81749206-665B-B1BF-0CB5-DCEC010005B5}"/>
              </a:ext>
            </a:extLst>
          </p:cNvPr>
          <p:cNvSpPr txBox="1"/>
          <p:nvPr/>
        </p:nvSpPr>
        <p:spPr>
          <a:xfrm>
            <a:off x="9303488" y="3700130"/>
            <a:ext cx="2531399" cy="369332"/>
          </a:xfrm>
          <a:prstGeom prst="rect">
            <a:avLst/>
          </a:prstGeom>
          <a:noFill/>
        </p:spPr>
        <p:txBody>
          <a:bodyPr wrap="none" rtlCol="0">
            <a:spAutoFit/>
          </a:bodyPr>
          <a:lstStyle/>
          <a:p>
            <a:fld id="{85AA206D-8BC4-9040-8A59-DB17672C9B38}" type="datetime2">
              <a:rPr lang="en-US" smtClean="0"/>
              <a:t>Monday, October 14, 2024</a:t>
            </a:fld>
            <a:endParaRPr lang="en-US"/>
          </a:p>
        </p:txBody>
      </p:sp>
      <p:pic>
        <p:nvPicPr>
          <p:cNvPr id="9" name="Picture 8">
            <a:extLst>
              <a:ext uri="{FF2B5EF4-FFF2-40B4-BE49-F238E27FC236}">
                <a16:creationId xmlns:a16="http://schemas.microsoft.com/office/drawing/2014/main" id="{C6F7C243-CB34-7F00-3A75-DB924F88E15C}"/>
              </a:ext>
            </a:extLst>
          </p:cNvPr>
          <p:cNvPicPr>
            <a:picLocks noChangeAspect="1"/>
          </p:cNvPicPr>
          <p:nvPr/>
        </p:nvPicPr>
        <p:blipFill>
          <a:blip r:embed="rId2"/>
          <a:stretch>
            <a:fillRect/>
          </a:stretch>
        </p:blipFill>
        <p:spPr>
          <a:xfrm>
            <a:off x="10090298" y="350051"/>
            <a:ext cx="2090924" cy="1322746"/>
          </a:xfrm>
          <a:prstGeom prst="rect">
            <a:avLst/>
          </a:prstGeom>
        </p:spPr>
      </p:pic>
      <p:pic>
        <p:nvPicPr>
          <p:cNvPr id="2050" name="Picture 2">
            <a:extLst>
              <a:ext uri="{FF2B5EF4-FFF2-40B4-BE49-F238E27FC236}">
                <a16:creationId xmlns:a16="http://schemas.microsoft.com/office/drawing/2014/main" id="{01D83F68-3F31-9F37-EE9B-B1D4AD5DB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172" y="4463250"/>
            <a:ext cx="1644821" cy="164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08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062A8F-AD63-5C3E-13B9-E10068DCB359}"/>
              </a:ext>
            </a:extLst>
          </p:cNvPr>
          <p:cNvPicPr>
            <a:picLocks noChangeAspect="1"/>
          </p:cNvPicPr>
          <p:nvPr/>
        </p:nvPicPr>
        <p:blipFill>
          <a:blip r:embed="rId2"/>
          <a:stretch>
            <a:fillRect/>
          </a:stretch>
        </p:blipFill>
        <p:spPr>
          <a:xfrm>
            <a:off x="5685962" y="1866750"/>
            <a:ext cx="6400800" cy="4233440"/>
          </a:xfrm>
          <a:prstGeom prst="rect">
            <a:avLst/>
          </a:prstGeom>
        </p:spPr>
      </p:pic>
      <p:sp>
        <p:nvSpPr>
          <p:cNvPr id="4" name="Title 3">
            <a:extLst>
              <a:ext uri="{FF2B5EF4-FFF2-40B4-BE49-F238E27FC236}">
                <a16:creationId xmlns:a16="http://schemas.microsoft.com/office/drawing/2014/main" id="{98FE4FF8-FCBD-D904-C5D1-03637CC5A269}"/>
              </a:ext>
            </a:extLst>
          </p:cNvPr>
          <p:cNvSpPr>
            <a:spLocks noGrp="1"/>
          </p:cNvSpPr>
          <p:nvPr>
            <p:ph type="title"/>
          </p:nvPr>
        </p:nvSpPr>
        <p:spPr/>
        <p:txBody>
          <a:bodyPr/>
          <a:lstStyle/>
          <a:p>
            <a:r>
              <a:rPr lang="en-US"/>
              <a:t>Vision is to be a tool chain/ecosystem of orchestration tools for building complex workflows</a:t>
            </a:r>
          </a:p>
        </p:txBody>
      </p:sp>
      <p:sp>
        <p:nvSpPr>
          <p:cNvPr id="5" name="Content Placeholder 4">
            <a:extLst>
              <a:ext uri="{FF2B5EF4-FFF2-40B4-BE49-F238E27FC236}">
                <a16:creationId xmlns:a16="http://schemas.microsoft.com/office/drawing/2014/main" id="{25395394-2610-CB84-00F2-F867C72C2F50}"/>
              </a:ext>
            </a:extLst>
          </p:cNvPr>
          <p:cNvSpPr>
            <a:spLocks noGrp="1"/>
          </p:cNvSpPr>
          <p:nvPr>
            <p:ph idx="1"/>
          </p:nvPr>
        </p:nvSpPr>
        <p:spPr>
          <a:xfrm>
            <a:off x="236788" y="1463192"/>
            <a:ext cx="5291328" cy="4881532"/>
          </a:xfrm>
        </p:spPr>
        <p:txBody>
          <a:bodyPr/>
          <a:lstStyle/>
          <a:p>
            <a:r>
              <a:rPr lang="en-US"/>
              <a:t>Two such examples already:</a:t>
            </a:r>
          </a:p>
          <a:p>
            <a:pPr lvl="1"/>
            <a:r>
              <a:rPr lang="en-US" b="1"/>
              <a:t>Merlin</a:t>
            </a:r>
            <a:r>
              <a:rPr lang="en-US"/>
              <a:t>: exploring an implementation of distributed task queues and recursive type iterative workflows</a:t>
            </a:r>
          </a:p>
          <a:p>
            <a:pPr lvl="1"/>
            <a:r>
              <a:rPr lang="en-US" b="1" err="1"/>
              <a:t>Encorewf</a:t>
            </a:r>
            <a:r>
              <a:rPr lang="en-US"/>
              <a:t>: adds outer layer with explicit decision-making steps and tracking of per-study iterations.  </a:t>
            </a:r>
          </a:p>
          <a:p>
            <a:pPr lvl="2"/>
            <a:r>
              <a:rPr lang="en-US"/>
              <a:t>Simple single study spec based iterative and optimization type workflows</a:t>
            </a:r>
          </a:p>
          <a:p>
            <a:pPr lvl="2"/>
            <a:r>
              <a:rPr lang="en-US"/>
              <a:t>Chain disparate Maestro study spec’s for more complex multi-phase workflows</a:t>
            </a:r>
          </a:p>
        </p:txBody>
      </p:sp>
      <p:pic>
        <p:nvPicPr>
          <p:cNvPr id="9" name="Picture 8">
            <a:extLst>
              <a:ext uri="{FF2B5EF4-FFF2-40B4-BE49-F238E27FC236}">
                <a16:creationId xmlns:a16="http://schemas.microsoft.com/office/drawing/2014/main" id="{14E6BA4C-AEDB-0F3D-EB14-7BDE6FAE4121}"/>
              </a:ext>
            </a:extLst>
          </p:cNvPr>
          <p:cNvPicPr>
            <a:picLocks noChangeAspect="1"/>
          </p:cNvPicPr>
          <p:nvPr/>
        </p:nvPicPr>
        <p:blipFill>
          <a:blip r:embed="rId3"/>
          <a:stretch>
            <a:fillRect/>
          </a:stretch>
        </p:blipFill>
        <p:spPr>
          <a:xfrm>
            <a:off x="7368988" y="3429000"/>
            <a:ext cx="3154680" cy="1053813"/>
          </a:xfrm>
          <a:prstGeom prst="rect">
            <a:avLst/>
          </a:prstGeom>
        </p:spPr>
      </p:pic>
      <p:sp>
        <p:nvSpPr>
          <p:cNvPr id="12" name="TextBox 11">
            <a:extLst>
              <a:ext uri="{FF2B5EF4-FFF2-40B4-BE49-F238E27FC236}">
                <a16:creationId xmlns:a16="http://schemas.microsoft.com/office/drawing/2014/main" id="{EACEA552-24E5-EB04-3DE6-8B3E74B80108}"/>
              </a:ext>
            </a:extLst>
          </p:cNvPr>
          <p:cNvSpPr txBox="1"/>
          <p:nvPr/>
        </p:nvSpPr>
        <p:spPr>
          <a:xfrm>
            <a:off x="7458741" y="2739281"/>
            <a:ext cx="2975173" cy="369332"/>
          </a:xfrm>
          <a:prstGeom prst="rect">
            <a:avLst/>
          </a:prstGeom>
          <a:noFill/>
        </p:spPr>
        <p:txBody>
          <a:bodyPr wrap="none" rtlCol="0">
            <a:spAutoFit/>
          </a:bodyPr>
          <a:lstStyle/>
          <a:p>
            <a:r>
              <a:rPr lang="en-US"/>
              <a:t>Simple Iteration/Optimization</a:t>
            </a:r>
          </a:p>
        </p:txBody>
      </p:sp>
      <p:sp>
        <p:nvSpPr>
          <p:cNvPr id="13" name="TextBox 12">
            <a:extLst>
              <a:ext uri="{FF2B5EF4-FFF2-40B4-BE49-F238E27FC236}">
                <a16:creationId xmlns:a16="http://schemas.microsoft.com/office/drawing/2014/main" id="{0F629998-1E1C-0186-83B5-9E24178421B2}"/>
              </a:ext>
            </a:extLst>
          </p:cNvPr>
          <p:cNvSpPr txBox="1"/>
          <p:nvPr/>
        </p:nvSpPr>
        <p:spPr>
          <a:xfrm>
            <a:off x="6741255" y="1406906"/>
            <a:ext cx="4290213" cy="369332"/>
          </a:xfrm>
          <a:prstGeom prst="rect">
            <a:avLst/>
          </a:prstGeom>
          <a:noFill/>
        </p:spPr>
        <p:txBody>
          <a:bodyPr wrap="none" rtlCol="0">
            <a:spAutoFit/>
          </a:bodyPr>
          <a:lstStyle/>
          <a:p>
            <a:r>
              <a:rPr lang="en-US"/>
              <a:t>Complex multi-phase iteration/optimization</a:t>
            </a:r>
          </a:p>
        </p:txBody>
      </p:sp>
    </p:spTree>
    <p:extLst>
      <p:ext uri="{BB962C8B-B14F-4D97-AF65-F5344CB8AC3E}">
        <p14:creationId xmlns:p14="http://schemas.microsoft.com/office/powerpoint/2010/main" val="331123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P spid="12" grpId="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9293" y="1441525"/>
            <a:ext cx="5536707" cy="1470351"/>
          </a:xfrm>
        </p:spPr>
        <p:txBody>
          <a:bodyPr>
            <a:normAutofit/>
          </a:bodyPr>
          <a:lstStyle/>
          <a:p>
            <a:r>
              <a:rPr lang="en-US" sz="1800"/>
              <a:t>Merlin uses the same YAML spec format as Maestro</a:t>
            </a:r>
          </a:p>
          <a:p>
            <a:r>
              <a:rPr lang="en-US" sz="1800"/>
              <a:t>Central-server based system</a:t>
            </a:r>
          </a:p>
        </p:txBody>
      </p:sp>
      <p:sp>
        <p:nvSpPr>
          <p:cNvPr id="13" name="Title 12"/>
          <p:cNvSpPr>
            <a:spLocks noGrp="1"/>
          </p:cNvSpPr>
          <p:nvPr>
            <p:ph type="title"/>
          </p:nvPr>
        </p:nvSpPr>
        <p:spPr>
          <a:xfrm>
            <a:off x="559293" y="219510"/>
            <a:ext cx="11043821" cy="1008771"/>
          </a:xfrm>
        </p:spPr>
        <p:txBody>
          <a:bodyPr/>
          <a:lstStyle/>
          <a:p>
            <a:r>
              <a:rPr lang="en-US"/>
              <a:t>Merlin runs its’ workflows using a producer/consumer model</a:t>
            </a:r>
            <a:endParaRPr lang="en-US" sz="2400" b="0"/>
          </a:p>
        </p:txBody>
      </p:sp>
      <p:pic>
        <p:nvPicPr>
          <p:cNvPr id="3" name="Picture Placeholder 15" descr="Diagram&#10;&#10;Description automatically generated">
            <a:extLst>
              <a:ext uri="{FF2B5EF4-FFF2-40B4-BE49-F238E27FC236}">
                <a16:creationId xmlns:a16="http://schemas.microsoft.com/office/drawing/2014/main" id="{F2311EB2-8667-100B-F8CF-B8CC0A5C9949}"/>
              </a:ext>
            </a:extLst>
          </p:cNvPr>
          <p:cNvPicPr>
            <a:picLocks noChangeAspect="1"/>
          </p:cNvPicPr>
          <p:nvPr/>
        </p:nvPicPr>
        <p:blipFill rotWithShape="1">
          <a:blip r:embed="rId2"/>
          <a:srcRect l="-1" r="141"/>
          <a:stretch/>
        </p:blipFill>
        <p:spPr>
          <a:xfrm>
            <a:off x="1706515" y="2497738"/>
            <a:ext cx="8321974" cy="3612566"/>
          </a:xfrm>
          <a:prstGeom prst="rect">
            <a:avLst/>
          </a:prstGeom>
        </p:spPr>
      </p:pic>
      <p:sp>
        <p:nvSpPr>
          <p:cNvPr id="5" name="TextBox 4">
            <a:extLst>
              <a:ext uri="{FF2B5EF4-FFF2-40B4-BE49-F238E27FC236}">
                <a16:creationId xmlns:a16="http://schemas.microsoft.com/office/drawing/2014/main" id="{0220CE8D-313D-16E8-0FFF-EBC2912329A8}"/>
              </a:ext>
            </a:extLst>
          </p:cNvPr>
          <p:cNvSpPr txBox="1"/>
          <p:nvPr/>
        </p:nvSpPr>
        <p:spPr>
          <a:xfrm>
            <a:off x="3619781" y="4798568"/>
            <a:ext cx="1273323" cy="369332"/>
          </a:xfrm>
          <a:prstGeom prst="rect">
            <a:avLst/>
          </a:prstGeom>
          <a:noFill/>
        </p:spPr>
        <p:txBody>
          <a:bodyPr wrap="square" rtlCol="0">
            <a:spAutoFit/>
          </a:bodyPr>
          <a:lstStyle/>
          <a:p>
            <a:r>
              <a:rPr lang="en-US">
                <a:solidFill>
                  <a:srgbClr val="FF0000"/>
                </a:solidFill>
              </a:rPr>
              <a:t>Merlin run</a:t>
            </a:r>
          </a:p>
        </p:txBody>
      </p:sp>
      <p:sp>
        <p:nvSpPr>
          <p:cNvPr id="6" name="TextBox 5">
            <a:extLst>
              <a:ext uri="{FF2B5EF4-FFF2-40B4-BE49-F238E27FC236}">
                <a16:creationId xmlns:a16="http://schemas.microsoft.com/office/drawing/2014/main" id="{3E146206-3C60-3D88-ADB6-DF33F569E490}"/>
              </a:ext>
            </a:extLst>
          </p:cNvPr>
          <p:cNvSpPr txBox="1"/>
          <p:nvPr/>
        </p:nvSpPr>
        <p:spPr>
          <a:xfrm>
            <a:off x="7171584" y="3885747"/>
            <a:ext cx="2221906" cy="369332"/>
          </a:xfrm>
          <a:prstGeom prst="rect">
            <a:avLst/>
          </a:prstGeom>
          <a:noFill/>
        </p:spPr>
        <p:txBody>
          <a:bodyPr wrap="square" rtlCol="0">
            <a:spAutoFit/>
          </a:bodyPr>
          <a:lstStyle/>
          <a:p>
            <a:r>
              <a:rPr lang="en-US">
                <a:solidFill>
                  <a:srgbClr val="FF0000"/>
                </a:solidFill>
              </a:rPr>
              <a:t>Merlin run-workers</a:t>
            </a:r>
          </a:p>
        </p:txBody>
      </p:sp>
      <p:sp>
        <p:nvSpPr>
          <p:cNvPr id="9" name="Content Placeholder 1">
            <a:extLst>
              <a:ext uri="{FF2B5EF4-FFF2-40B4-BE49-F238E27FC236}">
                <a16:creationId xmlns:a16="http://schemas.microsoft.com/office/drawing/2014/main" id="{D7A70B85-4E58-63E2-AE17-D8D720054D2F}"/>
              </a:ext>
            </a:extLst>
          </p:cNvPr>
          <p:cNvSpPr txBox="1">
            <a:spLocks/>
          </p:cNvSpPr>
          <p:nvPr/>
        </p:nvSpPr>
        <p:spPr>
          <a:xfrm>
            <a:off x="6096000" y="1432187"/>
            <a:ext cx="5125375" cy="1355401"/>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sz="1800"/>
              <a:t>Two commands for the producer/consumer model</a:t>
            </a:r>
          </a:p>
          <a:p>
            <a:pPr defTabSz="914400"/>
            <a:r>
              <a:rPr lang="en-US" sz="1800"/>
              <a:t>HPC scheduling via Flux, </a:t>
            </a:r>
            <a:r>
              <a:rPr lang="en-US" sz="1800" err="1"/>
              <a:t>Slurm</a:t>
            </a:r>
            <a:r>
              <a:rPr lang="en-US" sz="1800"/>
              <a:t>, LSF, or PBS (untested w/ PBS so be wary)</a:t>
            </a:r>
          </a:p>
        </p:txBody>
      </p:sp>
    </p:spTree>
    <p:extLst>
      <p:ext uri="{BB962C8B-B14F-4D97-AF65-F5344CB8AC3E}">
        <p14:creationId xmlns:p14="http://schemas.microsoft.com/office/powerpoint/2010/main" val="81671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6350D-EFB6-D7F7-EA4E-BA2B63E9B184}"/>
              </a:ext>
            </a:extLst>
          </p:cNvPr>
          <p:cNvSpPr>
            <a:spLocks noGrp="1"/>
          </p:cNvSpPr>
          <p:nvPr>
            <p:ph type="title"/>
          </p:nvPr>
        </p:nvSpPr>
        <p:spPr/>
        <p:txBody>
          <a:bodyPr/>
          <a:lstStyle/>
          <a:p>
            <a:r>
              <a:rPr lang="en-US"/>
              <a:t>Merlin allows for iterative workflow runs via recursive studies</a:t>
            </a:r>
          </a:p>
        </p:txBody>
      </p:sp>
      <p:sp>
        <p:nvSpPr>
          <p:cNvPr id="5" name="Rectangle 4">
            <a:extLst>
              <a:ext uri="{FF2B5EF4-FFF2-40B4-BE49-F238E27FC236}">
                <a16:creationId xmlns:a16="http://schemas.microsoft.com/office/drawing/2014/main" id="{6AF1418D-5119-8281-B26D-43C9F19F1642}"/>
              </a:ext>
            </a:extLst>
          </p:cNvPr>
          <p:cNvSpPr/>
          <p:nvPr/>
        </p:nvSpPr>
        <p:spPr>
          <a:xfrm>
            <a:off x="6096000" y="1422630"/>
            <a:ext cx="5536707" cy="4893647"/>
          </a:xfrm>
          <a:prstGeom prst="rect">
            <a:avLst/>
          </a:prstGeom>
          <a:solidFill>
            <a:srgbClr val="F8F8F8"/>
          </a:solidFill>
          <a:ln w="12700">
            <a:solidFill>
              <a:srgbClr val="EEEEEE"/>
            </a:solidFill>
          </a:ln>
        </p:spPr>
        <p:txBody>
          <a:bodyPr wrap="square">
            <a:spAutoFit/>
          </a:bodyPr>
          <a:lstStyle/>
          <a:p>
            <a:r>
              <a:rPr lang="en-US" sz="1200" b="1">
                <a:solidFill>
                  <a:srgbClr val="008000"/>
                </a:solidFill>
                <a:latin typeface="Times New Roman" pitchFamily="2" charset="0"/>
                <a:ea typeface="DengXian" panose="02010600030101010101" pitchFamily="2" charset="-122"/>
                <a:cs typeface="Arial" panose="020B0604020202020204" pitchFamily="34" charset="0"/>
              </a:rPr>
              <a:t>env</a:t>
            </a:r>
            <a:r>
              <a:rPr lang="en-US" sz="1200">
                <a:latin typeface="Times New Roman" pitchFamily="2"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itchFamily="2" charset="0"/>
                <a:ea typeface="DengXian" panose="02010600030101010101" pitchFamily="2" charset="-122"/>
                <a:cs typeface="Arial" panose="020B0604020202020204" pitchFamily="34" charset="0"/>
              </a:rPr>
              <a:t>    </a:t>
            </a:r>
            <a:r>
              <a:rPr lang="en-US" sz="1200" b="1">
                <a:solidFill>
                  <a:srgbClr val="008000"/>
                </a:solidFill>
                <a:latin typeface="Times New Roman" pitchFamily="2" charset="0"/>
                <a:ea typeface="DengXian" panose="02010600030101010101" pitchFamily="2" charset="-122"/>
                <a:cs typeface="Arial" panose="020B0604020202020204" pitchFamily="34" charset="0"/>
              </a:rPr>
              <a:t>variables</a:t>
            </a:r>
            <a:r>
              <a:rPr lang="en-US" sz="1200">
                <a:latin typeface="Times New Roman" pitchFamily="2"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itchFamily="2" charset="0"/>
                <a:ea typeface="DengXian" panose="02010600030101010101" pitchFamily="2" charset="-122"/>
                <a:cs typeface="Arial" panose="020B0604020202020204" pitchFamily="34" charset="0"/>
              </a:rPr>
              <a:t>        </a:t>
            </a:r>
            <a:r>
              <a:rPr lang="en-US" sz="1200" b="1">
                <a:solidFill>
                  <a:srgbClr val="008000"/>
                </a:solidFill>
                <a:latin typeface="Times New Roman" pitchFamily="2" charset="0"/>
                <a:ea typeface="DengXian" panose="02010600030101010101" pitchFamily="2" charset="-122"/>
                <a:cs typeface="Arial" panose="020B0604020202020204" pitchFamily="34" charset="0"/>
              </a:rPr>
              <a:t>ITER</a:t>
            </a:r>
            <a:r>
              <a:rPr lang="en-US" sz="1200">
                <a:latin typeface="Times New Roman" pitchFamily="2" charset="0"/>
                <a:ea typeface="DengXian" panose="02010600030101010101" pitchFamily="2" charset="-122"/>
                <a:cs typeface="Arial" panose="020B0604020202020204" pitchFamily="34" charset="0"/>
              </a:rPr>
              <a:t>: 1</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itchFamily="2" charset="0"/>
                <a:ea typeface="DengXian" panose="02010600030101010101" pitchFamily="2" charset="-122"/>
                <a:cs typeface="Arial" panose="020B0604020202020204" pitchFamily="34" charset="0"/>
              </a:rPr>
              <a:t>        </a:t>
            </a:r>
            <a:r>
              <a:rPr lang="en-US" sz="1200" b="1">
                <a:solidFill>
                  <a:srgbClr val="008000"/>
                </a:solidFill>
                <a:latin typeface="Times New Roman" pitchFamily="2" charset="0"/>
                <a:ea typeface="DengXian" panose="02010600030101010101" pitchFamily="2" charset="-122"/>
                <a:cs typeface="Arial" panose="020B0604020202020204" pitchFamily="34" charset="0"/>
              </a:rPr>
              <a:t>MAX_ITER</a:t>
            </a:r>
            <a:r>
              <a:rPr lang="en-US" sz="1200">
                <a:latin typeface="Times New Roman" pitchFamily="2" charset="0"/>
                <a:ea typeface="DengXian" panose="02010600030101010101" pitchFamily="2" charset="-122"/>
                <a:cs typeface="Arial" panose="020B0604020202020204" pitchFamily="34" charset="0"/>
              </a:rPr>
              <a:t>: 10</a:t>
            </a:r>
          </a:p>
          <a:p>
            <a:r>
              <a:rPr lang="en-US" sz="1200">
                <a:latin typeface="Times New Roman" pitchFamily="2" charset="0"/>
                <a:ea typeface="DengXian" panose="02010600030101010101" pitchFamily="2" charset="-122"/>
                <a:cs typeface="Arial" panose="020B0604020202020204" pitchFamily="34" charset="0"/>
              </a:rPr>
              <a:t>        </a:t>
            </a:r>
            <a:r>
              <a:rPr lang="en-US" sz="1200" b="1">
                <a:solidFill>
                  <a:srgbClr val="008000"/>
                </a:solidFill>
                <a:latin typeface="Times New Roman" pitchFamily="2" charset="0"/>
                <a:ea typeface="DengXian" panose="02010600030101010101" pitchFamily="2" charset="-122"/>
                <a:cs typeface="Arial" panose="020B0604020202020204" pitchFamily="34" charset="0"/>
              </a:rPr>
              <a:t>PYTHON</a:t>
            </a:r>
            <a:r>
              <a:rPr lang="en-US" sz="1200">
                <a:latin typeface="Times New Roman" pitchFamily="2" charset="0"/>
                <a:ea typeface="DengXian" panose="02010600030101010101" pitchFamily="2" charset="-122"/>
                <a:cs typeface="Arial" panose="020B0604020202020204" pitchFamily="34" charset="0"/>
              </a:rPr>
              <a:t>: &lt;path to python&gt;</a:t>
            </a:r>
            <a:endParaRPr lang="en-US" sz="1200" b="1">
              <a:solidFill>
                <a:srgbClr val="008000"/>
              </a:solidFill>
              <a:latin typeface="Times New Roman" pitchFamily="2" charset="0"/>
              <a:ea typeface="DengXian" panose="02010600030101010101" pitchFamily="2" charset="-122"/>
              <a:cs typeface="Arial" panose="020B0604020202020204" pitchFamily="34" charset="0"/>
            </a:endParaRPr>
          </a:p>
          <a:p>
            <a:r>
              <a:rPr lang="en-US" sz="1200" b="1">
                <a:solidFill>
                  <a:srgbClr val="008000"/>
                </a:solidFill>
                <a:latin typeface="Times New Roman" pitchFamily="2" charset="0"/>
                <a:ea typeface="DengXian" panose="02010600030101010101" pitchFamily="2" charset="-122"/>
                <a:cs typeface="Arial" panose="020B0604020202020204" pitchFamily="34" charset="0"/>
              </a:rPr>
              <a:t>        POST_PROC</a:t>
            </a:r>
            <a:r>
              <a:rPr lang="en-US" sz="1200">
                <a:latin typeface="Times New Roman" pitchFamily="2" charset="0"/>
                <a:ea typeface="DengXian" panose="02010600030101010101" pitchFamily="2" charset="-122"/>
                <a:cs typeface="Arial" panose="020B0604020202020204" pitchFamily="34" charset="0"/>
              </a:rPr>
              <a:t>: &lt;path to cumulative post processing script&gt;</a:t>
            </a:r>
          </a:p>
          <a:p>
            <a:r>
              <a:rPr lang="en-US" sz="1200">
                <a:latin typeface="Times New Roman" pitchFamily="2" charset="0"/>
                <a:ea typeface="DengXian" panose="02010600030101010101" pitchFamily="2" charset="-122"/>
                <a:cs typeface="Arial" panose="020B0604020202020204" pitchFamily="34" charset="0"/>
              </a:rPr>
              <a:t>        </a:t>
            </a:r>
            <a:r>
              <a:rPr lang="en-US" sz="1200" b="1">
                <a:solidFill>
                  <a:srgbClr val="008000"/>
                </a:solidFill>
                <a:latin typeface="Times New Roman" pitchFamily="2" charset="0"/>
                <a:ea typeface="DengXian" panose="02010600030101010101" pitchFamily="2" charset="-122"/>
                <a:cs typeface="Arial" panose="020B0604020202020204" pitchFamily="34" charset="0"/>
              </a:rPr>
              <a:t>ITER_OUTPUT</a:t>
            </a:r>
            <a:r>
              <a:rPr lang="en-US" sz="1200">
                <a:latin typeface="Times New Roman" pitchFamily="2" charset="0"/>
                <a:ea typeface="DengXian" panose="02010600030101010101" pitchFamily="2" charset="-122"/>
                <a:cs typeface="Arial" panose="020B0604020202020204" pitchFamily="34" charset="0"/>
              </a:rPr>
              <a:t>: &lt;path to iteration outputs&gt;</a:t>
            </a:r>
          </a:p>
          <a:p>
            <a:endParaRPr lang="en-US" sz="1200" b="1">
              <a:solidFill>
                <a:srgbClr val="008000"/>
              </a:solidFill>
              <a:latin typeface="Times New Roman" pitchFamily="2" charset="0"/>
              <a:ea typeface="DengXian" panose="02010600030101010101" pitchFamily="2" charset="-122"/>
              <a:cs typeface="Arial" panose="020B0604020202020204" pitchFamily="34" charset="0"/>
            </a:endParaRPr>
          </a:p>
          <a:p>
            <a:r>
              <a:rPr lang="en-US" sz="1200" b="1">
                <a:solidFill>
                  <a:srgbClr val="008000"/>
                </a:solidFill>
                <a:latin typeface="Times New Roman" pitchFamily="2" charset="0"/>
                <a:ea typeface="DengXian" panose="02010600030101010101" pitchFamily="2" charset="-122"/>
                <a:cs typeface="Arial" panose="020B0604020202020204" pitchFamily="34" charset="0"/>
              </a:rPr>
              <a:t>study</a:t>
            </a:r>
            <a:r>
              <a:rPr lang="en-US" sz="1200">
                <a:latin typeface="Times New Roman" pitchFamily="2" charset="0"/>
                <a:ea typeface="DengXian" panose="02010600030101010101" pitchFamily="2" charset="-122"/>
                <a:cs typeface="Arial" panose="020B0604020202020204" pitchFamily="34" charset="0"/>
              </a:rPr>
              <a:t>:</a:t>
            </a:r>
          </a:p>
          <a:p>
            <a:r>
              <a:rPr lang="en-US" sz="1200">
                <a:latin typeface="Times New Roman" pitchFamily="2" charset="0"/>
                <a:ea typeface="DengXian" panose="02010600030101010101" pitchFamily="2" charset="-122"/>
                <a:cs typeface="Arial" panose="020B0604020202020204" pitchFamily="34" charset="0"/>
              </a:rPr>
              <a:t>&lt;other steps&gt;</a:t>
            </a:r>
          </a:p>
          <a:p>
            <a:r>
              <a:rPr lang="en-US" sz="1200">
                <a:latin typeface="Times New Roman" panose="02020603050405020304" pitchFamily="18" charset="0"/>
                <a:ea typeface="DengXian" panose="02010600030101010101" pitchFamily="2" charset="-122"/>
                <a:cs typeface="Arial" panose="020B0604020202020204" pitchFamily="34" charset="0"/>
              </a:rPr>
              <a:t> -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200">
                <a:latin typeface="Times New Roman" panose="02020603050405020304" pitchFamily="18" charset="0"/>
                <a:ea typeface="DengXian" panose="02010600030101010101" pitchFamily="2" charset="-122"/>
                <a:cs typeface="Arial" panose="020B0604020202020204" pitchFamily="34" charset="0"/>
              </a:rPr>
              <a:t>: iterate</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200">
                <a:latin typeface="Times New Roman" panose="02020603050405020304" pitchFamily="18" charset="0"/>
                <a:ea typeface="DengXian" panose="02010600030101010101" pitchFamily="2" charset="-122"/>
                <a:cs typeface="Arial" panose="020B0604020202020204" pitchFamily="34" charset="0"/>
              </a:rPr>
              <a:t>: run another iteration or post process all iterations</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200">
                <a:latin typeface="Times New Roman" panose="02020603050405020304" pitchFamily="18" charset="0"/>
                <a:ea typeface="DengXian" panose="02010600030101010101" pitchFamily="2" charset="-122"/>
                <a:cs typeface="Arial" panose="020B0604020202020204" pitchFamily="34" charset="0"/>
              </a:rPr>
              <a:t>: |</a:t>
            </a:r>
          </a:p>
          <a:p>
            <a:r>
              <a:rPr lang="en-US" sz="1200" b="0">
                <a:effectLst/>
                <a:latin typeface="Times New Roman" panose="02020603050405020304" pitchFamily="18" charset="0"/>
                <a:ea typeface="DengXian" panose="02010600030101010101" pitchFamily="2" charset="-122"/>
                <a:cs typeface="Arial" panose="020B0604020202020204" pitchFamily="34" charset="0"/>
              </a:rPr>
              <a:t>	</a:t>
            </a:r>
            <a:r>
              <a:rPr lang="en-US" sz="1200" b="0">
                <a:effectLst/>
                <a:latin typeface="Times New Roman" panose="02020603050405020304" pitchFamily="18" charset="0"/>
                <a:cs typeface="Times New Roman" panose="02020603050405020304" pitchFamily="18" charset="0"/>
              </a:rPr>
              <a:t>if [ $(ITER) -</a:t>
            </a:r>
            <a:r>
              <a:rPr lang="en-US" sz="1200" b="0" err="1">
                <a:effectLst/>
                <a:latin typeface="Times New Roman" panose="02020603050405020304" pitchFamily="18" charset="0"/>
                <a:cs typeface="Times New Roman" panose="02020603050405020304" pitchFamily="18" charset="0"/>
              </a:rPr>
              <a:t>ge</a:t>
            </a:r>
            <a:r>
              <a:rPr lang="en-US" sz="1200" b="0">
                <a:effectLst/>
                <a:latin typeface="Times New Roman" panose="02020603050405020304" pitchFamily="18" charset="0"/>
                <a:cs typeface="Times New Roman" panose="02020603050405020304" pitchFamily="18" charset="0"/>
              </a:rPr>
              <a:t> $(MAX_ITER) ] ; then</a:t>
            </a:r>
          </a:p>
          <a:p>
            <a:r>
              <a:rPr lang="en-US" sz="1200" b="0">
                <a:effectLst/>
                <a:latin typeface="Times New Roman" panose="02020603050405020304" pitchFamily="18" charset="0"/>
                <a:cs typeface="Times New Roman" panose="02020603050405020304" pitchFamily="18" charset="0"/>
              </a:rPr>
              <a:t>            	echo "done"</a:t>
            </a:r>
          </a:p>
          <a:p>
            <a:r>
              <a:rPr lang="en-US" sz="1200" b="0">
                <a:effectLst/>
                <a:latin typeface="Times New Roman" panose="02020603050405020304" pitchFamily="18" charset="0"/>
                <a:cs typeface="Times New Roman" panose="02020603050405020304" pitchFamily="18" charset="0"/>
              </a:rPr>
              <a:t>            	$(PYTHON) $(POST_PROC) $(ITER_OUTPUT)/</a:t>
            </a:r>
            <a:r>
              <a:rPr lang="en-US" sz="1200" b="0" err="1">
                <a:effectLst/>
                <a:latin typeface="Times New Roman" panose="02020603050405020304" pitchFamily="18" charset="0"/>
                <a:cs typeface="Times New Roman" panose="02020603050405020304" pitchFamily="18" charset="0"/>
              </a:rPr>
              <a:t>iter</a:t>
            </a:r>
            <a:r>
              <a:rPr lang="en-US" sz="1200" b="0">
                <a:effectLst/>
                <a:latin typeface="Times New Roman" panose="02020603050405020304" pitchFamily="18" charset="0"/>
                <a:cs typeface="Times New Roman" panose="02020603050405020304" pitchFamily="18" charset="0"/>
              </a:rPr>
              <a:t>_*_</a:t>
            </a:r>
            <a:r>
              <a:rPr lang="en-US" sz="1200" b="0" err="1">
                <a:effectLst/>
                <a:latin typeface="Times New Roman" panose="02020603050405020304" pitchFamily="18" charset="0"/>
                <a:cs typeface="Times New Roman" panose="02020603050405020304" pitchFamily="18" charset="0"/>
              </a:rPr>
              <a:t>results.json</a:t>
            </a:r>
            <a:endParaRPr lang="en-US" sz="1200">
              <a:latin typeface="Times New Roman" panose="02020603050405020304" pitchFamily="18" charset="0"/>
              <a:cs typeface="Times New Roman" panose="02020603050405020304" pitchFamily="18" charset="0"/>
            </a:endParaRPr>
          </a:p>
          <a:p>
            <a:r>
              <a:rPr lang="en-US" sz="1200" b="0">
                <a:effectLst/>
                <a:latin typeface="Times New Roman" panose="02020603050405020304" pitchFamily="18" charset="0"/>
                <a:cs typeface="Times New Roman" panose="02020603050405020304" pitchFamily="18" charset="0"/>
              </a:rPr>
              <a:t>	else</a:t>
            </a:r>
          </a:p>
          <a:p>
            <a:r>
              <a:rPr lang="en-US" sz="1200" b="0">
                <a:effectLst/>
                <a:latin typeface="Times New Roman" panose="02020603050405020304" pitchFamily="18" charset="0"/>
                <a:cs typeface="Times New Roman" panose="02020603050405020304" pitchFamily="18" charset="0"/>
              </a:rPr>
              <a:t>            	</a:t>
            </a:r>
            <a:r>
              <a:rPr lang="en-US" sz="1200" b="0" err="1">
                <a:effectLst/>
                <a:latin typeface="Times New Roman" panose="02020603050405020304" pitchFamily="18" charset="0"/>
                <a:cs typeface="Times New Roman" panose="02020603050405020304" pitchFamily="18" charset="0"/>
              </a:rPr>
              <a:t>next_iter</a:t>
            </a:r>
            <a:r>
              <a:rPr lang="en-US" sz="1200" b="0">
                <a:effectLst/>
                <a:latin typeface="Times New Roman" panose="02020603050405020304" pitchFamily="18" charset="0"/>
                <a:cs typeface="Times New Roman" panose="02020603050405020304" pitchFamily="18" charset="0"/>
              </a:rPr>
              <a:t>=$(ITER)</a:t>
            </a:r>
          </a:p>
          <a:p>
            <a:r>
              <a:rPr lang="en-US" sz="1200" b="0">
                <a:effectLst/>
                <a:latin typeface="Times New Roman" panose="02020603050405020304" pitchFamily="18" charset="0"/>
                <a:cs typeface="Times New Roman" panose="02020603050405020304" pitchFamily="18" charset="0"/>
              </a:rPr>
              <a:t>            	((</a:t>
            </a:r>
            <a:r>
              <a:rPr lang="en-US" sz="1200" b="0" err="1">
                <a:effectLst/>
                <a:latin typeface="Times New Roman" panose="02020603050405020304" pitchFamily="18" charset="0"/>
                <a:cs typeface="Times New Roman" panose="02020603050405020304" pitchFamily="18" charset="0"/>
              </a:rPr>
              <a:t>next_iter</a:t>
            </a:r>
            <a:r>
              <a:rPr lang="en-US" sz="1200" b="0">
                <a:effectLst/>
                <a:latin typeface="Times New Roman" panose="02020603050405020304" pitchFamily="18" charset="0"/>
                <a:cs typeface="Times New Roman" panose="02020603050405020304" pitchFamily="18" charset="0"/>
              </a:rPr>
              <a:t>=next_iter+1))</a:t>
            </a:r>
          </a:p>
          <a:p>
            <a:r>
              <a:rPr lang="en-US" sz="1200" b="0">
                <a:effectLst/>
                <a:latin typeface="Times New Roman" panose="02020603050405020304" pitchFamily="18" charset="0"/>
                <a:cs typeface="Times New Roman" panose="02020603050405020304" pitchFamily="18" charset="0"/>
              </a:rPr>
              <a:t>            	echo "Starting iteration " $</a:t>
            </a:r>
            <a:r>
              <a:rPr lang="en-US" sz="1200" b="0" err="1">
                <a:effectLst/>
                <a:latin typeface="Times New Roman" panose="02020603050405020304" pitchFamily="18" charset="0"/>
                <a:cs typeface="Times New Roman" panose="02020603050405020304" pitchFamily="18" charset="0"/>
              </a:rPr>
              <a:t>next_iter</a:t>
            </a:r>
            <a:endParaRPr lang="en-US" sz="1200" b="0">
              <a:effectLst/>
              <a:latin typeface="Times New Roman" panose="02020603050405020304" pitchFamily="18" charset="0"/>
              <a:cs typeface="Times New Roman" panose="02020603050405020304" pitchFamily="18" charset="0"/>
            </a:endParaRPr>
          </a:p>
          <a:p>
            <a:r>
              <a:rPr lang="en-US" sz="1200" b="0">
                <a:effectLst/>
                <a:latin typeface="Times New Roman" panose="02020603050405020304" pitchFamily="18" charset="0"/>
                <a:cs typeface="Times New Roman" panose="02020603050405020304" pitchFamily="18" charset="0"/>
              </a:rPr>
              <a:t>            	cd $(SPECROOT)</a:t>
            </a:r>
          </a:p>
          <a:p>
            <a:r>
              <a:rPr lang="en-US" sz="1200" b="0">
                <a:effectLst/>
                <a:latin typeface="Times New Roman" panose="02020603050405020304" pitchFamily="18" charset="0"/>
                <a:cs typeface="Times New Roman" panose="02020603050405020304" pitchFamily="18" charset="0"/>
              </a:rPr>
              <a:t>            	merlin run $(SPECROOT)/</a:t>
            </a:r>
            <a:r>
              <a:rPr lang="en-US" sz="1200" b="0" err="1">
                <a:effectLst/>
                <a:latin typeface="Times New Roman" panose="02020603050405020304" pitchFamily="18" charset="0"/>
                <a:cs typeface="Times New Roman" panose="02020603050405020304" pitchFamily="18" charset="0"/>
              </a:rPr>
              <a:t>iterative_demo.yaml</a:t>
            </a:r>
            <a:r>
              <a:rPr lang="en-US" sz="1200" b="0">
                <a:effectLst/>
                <a:latin typeface="Times New Roman" panose="02020603050405020304" pitchFamily="18" charset="0"/>
                <a:cs typeface="Times New Roman" panose="02020603050405020304" pitchFamily="18" charset="0"/>
              </a:rPr>
              <a:t> --vars ITER=$</a:t>
            </a:r>
            <a:r>
              <a:rPr lang="en-US" sz="1200" b="0" err="1">
                <a:effectLst/>
                <a:latin typeface="Times New Roman" panose="02020603050405020304" pitchFamily="18" charset="0"/>
                <a:cs typeface="Times New Roman" panose="02020603050405020304" pitchFamily="18" charset="0"/>
              </a:rPr>
              <a:t>next_iter</a:t>
            </a:r>
            <a:endParaRPr lang="en-US" sz="1200" b="0">
              <a:effectLst/>
              <a:latin typeface="Times New Roman" panose="02020603050405020304" pitchFamily="18" charset="0"/>
              <a:cs typeface="Times New Roman" panose="02020603050405020304" pitchFamily="18" charset="0"/>
            </a:endParaRPr>
          </a:p>
          <a:p>
            <a:r>
              <a:rPr lang="en-US" sz="1200" b="0">
                <a:effectLst/>
                <a:latin typeface="Times New Roman" panose="02020603050405020304" pitchFamily="18" charset="0"/>
                <a:cs typeface="Times New Roman" panose="02020603050405020304" pitchFamily="18" charset="0"/>
              </a:rPr>
              <a:t>        	 fi</a:t>
            </a:r>
          </a:p>
          <a:p>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task_queue</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 </a:t>
            </a:r>
            <a:r>
              <a:rPr lang="en-US" sz="1200" err="1">
                <a:latin typeface="Times New Roman" panose="02020603050405020304" pitchFamily="18" charset="0"/>
                <a:ea typeface="DengXian" panose="02010600030101010101" pitchFamily="2" charset="-122"/>
                <a:cs typeface="Arial" panose="020B0604020202020204" pitchFamily="34" charset="0"/>
              </a:rPr>
              <a:t>iterative_queue</a:t>
            </a:r>
            <a:endParaRPr lang="en-US" sz="1200">
              <a:latin typeface="Times New Roman" panose="02020603050405020304" pitchFamily="18" charset="0"/>
              <a:ea typeface="DengXian" panose="02010600030101010101" pitchFamily="2" charset="-122"/>
              <a:cs typeface="Arial" panose="020B0604020202020204" pitchFamily="34" charset="0"/>
            </a:endParaRP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a:t>
            </a:r>
            <a:endPar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endParaRPr>
          </a:p>
        </p:txBody>
      </p:sp>
      <p:sp>
        <p:nvSpPr>
          <p:cNvPr id="8" name="Content Placeholder 1">
            <a:extLst>
              <a:ext uri="{FF2B5EF4-FFF2-40B4-BE49-F238E27FC236}">
                <a16:creationId xmlns:a16="http://schemas.microsoft.com/office/drawing/2014/main" id="{D46C9228-A558-967A-DD0B-BDA4CEB10B19}"/>
              </a:ext>
            </a:extLst>
          </p:cNvPr>
          <p:cNvSpPr txBox="1">
            <a:spLocks/>
          </p:cNvSpPr>
          <p:nvPr/>
        </p:nvSpPr>
        <p:spPr>
          <a:xfrm>
            <a:off x="213119" y="1611473"/>
            <a:ext cx="5536707" cy="3063164"/>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sz="1800"/>
              <a:t>Allows for a base-case where you can do whatever is needed with the results of your iterative runs</a:t>
            </a:r>
          </a:p>
          <a:p>
            <a:pPr lvl="1" defTabSz="914400"/>
            <a:r>
              <a:rPr lang="en-US" sz="1400"/>
              <a:t>E.g. running a post-processing script over all result files generated</a:t>
            </a:r>
          </a:p>
          <a:p>
            <a:pPr defTabSz="914400"/>
            <a:r>
              <a:rPr lang="en-US" sz="1800"/>
              <a:t>Once workers are started, they’ll keep pulling tasks from their queues until they’re stopped</a:t>
            </a:r>
          </a:p>
          <a:p>
            <a:pPr lvl="1" defTabSz="914400"/>
            <a:r>
              <a:rPr lang="en-US" sz="1400"/>
              <a:t>This allows workers to keep completing work even if the work is queued from a different run of a study</a:t>
            </a:r>
          </a:p>
          <a:p>
            <a:pPr lvl="1" defTabSz="914400"/>
            <a:r>
              <a:rPr lang="en-US" sz="1400"/>
              <a:t>i.e. no need to start the workers a second time</a:t>
            </a:r>
          </a:p>
        </p:txBody>
      </p:sp>
    </p:spTree>
    <p:extLst>
      <p:ext uri="{BB962C8B-B14F-4D97-AF65-F5344CB8AC3E}">
        <p14:creationId xmlns:p14="http://schemas.microsoft.com/office/powerpoint/2010/main" val="3409621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524000" y="5983843"/>
            <a:ext cx="9144000" cy="369332"/>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endParaRPr lang="en-US">
              <a:solidFill>
                <a:schemeClr val="bg1"/>
              </a:solidFill>
              <a:latin typeface="Calibri" panose="020F0502020204030204" pitchFamily="34" charset="0"/>
              <a:cs typeface="Calibri" panose="020F0502020204030204" pitchFamily="34" charset="0"/>
            </a:endParaRPr>
          </a:p>
        </p:txBody>
      </p:sp>
      <p:sp>
        <p:nvSpPr>
          <p:cNvPr id="6" name="Content Placeholder 5"/>
          <p:cNvSpPr>
            <a:spLocks noGrp="1"/>
          </p:cNvSpPr>
          <p:nvPr>
            <p:ph idx="1"/>
          </p:nvPr>
        </p:nvSpPr>
        <p:spPr>
          <a:xfrm>
            <a:off x="1981200" y="1436688"/>
            <a:ext cx="8229600" cy="4488339"/>
          </a:xfrm>
        </p:spPr>
        <p:txBody>
          <a:bodyPr vert="horz" lIns="0" tIns="0" rIns="0" bIns="0" rtlCol="0" anchor="t">
            <a:normAutofit/>
          </a:bodyPr>
          <a:lstStyle/>
          <a:p>
            <a:r>
              <a:rPr lang="en-US" sz="2200">
                <a:latin typeface="Calibri"/>
                <a:cs typeface="Calibri"/>
              </a:rPr>
              <a:t>Trata is a sampling package designed to allow users to explore a parameter space by generating sample points </a:t>
            </a:r>
          </a:p>
          <a:p>
            <a:pPr>
              <a:buClr>
                <a:srgbClr val="4F81BD">
                  <a:lumMod val="75000"/>
                </a:srgbClr>
              </a:buClr>
            </a:pPr>
            <a:r>
              <a:rPr lang="en-US" sz="2200">
                <a:latin typeface="Calibri"/>
                <a:cs typeface="Calibri"/>
              </a:rPr>
              <a:t>Trata includes the following modules:</a:t>
            </a:r>
            <a:endParaRPr lang="en-US"/>
          </a:p>
          <a:p>
            <a:pPr lvl="1"/>
            <a:r>
              <a:rPr lang="en-US" b="1" err="1">
                <a:latin typeface="Courier New" panose="02070309020205020404" pitchFamily="49" charset="0"/>
                <a:cs typeface="Courier New" panose="02070309020205020404" pitchFamily="49" charset="0"/>
              </a:rPr>
              <a:t>composite_samples</a:t>
            </a:r>
            <a:endParaRPr lang="en-US" b="1">
              <a:latin typeface="Courier New" panose="02070309020205020404" pitchFamily="49" charset="0"/>
              <a:cs typeface="Courier New" panose="02070309020205020404" pitchFamily="49" charset="0"/>
            </a:endParaRPr>
          </a:p>
          <a:p>
            <a:pPr lvl="1"/>
            <a:r>
              <a:rPr lang="en-US" b="1">
                <a:latin typeface="Courier New"/>
                <a:cs typeface="Courier New"/>
              </a:rPr>
              <a:t>sampler</a:t>
            </a:r>
          </a:p>
          <a:p>
            <a:pPr lvl="1"/>
            <a:r>
              <a:rPr lang="en-US" b="1" err="1">
                <a:latin typeface="Courier New" panose="02070309020205020404" pitchFamily="49" charset="0"/>
                <a:cs typeface="Courier New" panose="02070309020205020404" pitchFamily="49" charset="0"/>
              </a:rPr>
              <a:t>adaptive_sampler</a:t>
            </a:r>
            <a:endParaRPr lang="en-US"/>
          </a:p>
          <a:p>
            <a:pPr lvl="1"/>
            <a:r>
              <a:rPr lang="en-US" b="1" err="1">
                <a:latin typeface="Courier New"/>
                <a:cs typeface="Courier New"/>
              </a:rPr>
              <a:t>kosh_sampler</a:t>
            </a:r>
            <a:endParaRPr lang="en-US" b="1">
              <a:latin typeface="Courier New"/>
              <a:cs typeface="Courier New"/>
            </a:endParaRPr>
          </a:p>
          <a:p>
            <a:pPr>
              <a:buClr>
                <a:srgbClr val="4F81BD">
                  <a:lumMod val="75000"/>
                </a:srgbClr>
              </a:buClr>
            </a:pPr>
            <a:r>
              <a:rPr lang="en-US">
                <a:latin typeface="Calibri"/>
                <a:cs typeface="Calibri"/>
              </a:rPr>
              <a:t>Trata samples can be used with IBIS to better understand parameter variance and model prediction uncertainty</a:t>
            </a:r>
            <a:endParaRPr lang="en-US"/>
          </a:p>
        </p:txBody>
      </p:sp>
      <p:sp>
        <p:nvSpPr>
          <p:cNvPr id="9" name="TextBox 8"/>
          <p:cNvSpPr txBox="1"/>
          <p:nvPr/>
        </p:nvSpPr>
        <p:spPr>
          <a:xfrm>
            <a:off x="1524001" y="6411992"/>
            <a:ext cx="9144001" cy="276999"/>
          </a:xfrm>
          <a:prstGeom prst="rect">
            <a:avLst/>
          </a:prstGeom>
          <a:noFill/>
        </p:spPr>
        <p:txBody>
          <a:bodyPr wrap="square" rtlCol="0">
            <a:spAutoFit/>
          </a:bodyPr>
          <a:lstStyle/>
          <a:p>
            <a:pPr algn="ctr"/>
            <a:r>
              <a:rPr lang="en-US" sz="1200">
                <a:solidFill>
                  <a:srgbClr val="000000"/>
                </a:solidFill>
                <a:latin typeface="Calibri" pitchFamily="34" charset="0"/>
              </a:rPr>
              <a:t>Official Use Only</a:t>
            </a:r>
          </a:p>
        </p:txBody>
      </p:sp>
      <p:pic>
        <p:nvPicPr>
          <p:cNvPr id="3" name="Picture 2" descr="A picture containing text, clock, sign, gauge&#10;&#10;Description automatically generated">
            <a:extLst>
              <a:ext uri="{FF2B5EF4-FFF2-40B4-BE49-F238E27FC236}">
                <a16:creationId xmlns:a16="http://schemas.microsoft.com/office/drawing/2014/main" id="{16F792F8-E7BA-BAD8-865A-43CDAE289CE4}"/>
              </a:ext>
            </a:extLst>
          </p:cNvPr>
          <p:cNvPicPr>
            <a:picLocks noChangeAspect="1"/>
          </p:cNvPicPr>
          <p:nvPr/>
        </p:nvPicPr>
        <p:blipFill>
          <a:blip r:embed="rId2"/>
          <a:stretch>
            <a:fillRect/>
          </a:stretch>
        </p:blipFill>
        <p:spPr>
          <a:xfrm>
            <a:off x="1981200" y="219388"/>
            <a:ext cx="3538248" cy="791928"/>
          </a:xfrm>
          <a:prstGeom prst="rect">
            <a:avLst/>
          </a:prstGeom>
        </p:spPr>
      </p:pic>
    </p:spTree>
    <p:extLst>
      <p:ext uri="{BB962C8B-B14F-4D97-AF65-F5344CB8AC3E}">
        <p14:creationId xmlns:p14="http://schemas.microsoft.com/office/powerpoint/2010/main" val="1959305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412B86-1E93-F4B2-0D37-E24D71204C26}"/>
              </a:ext>
            </a:extLst>
          </p:cNvPr>
          <p:cNvSpPr>
            <a:spLocks noGrp="1"/>
          </p:cNvSpPr>
          <p:nvPr>
            <p:ph idx="1"/>
          </p:nvPr>
        </p:nvSpPr>
        <p:spPr/>
        <p:txBody>
          <a:bodyPr vert="horz" lIns="0" tIns="0" rIns="0" bIns="0" rtlCol="0" anchor="t">
            <a:normAutofit/>
          </a:bodyPr>
          <a:lstStyle/>
          <a:p>
            <a:r>
              <a:rPr lang="en-US">
                <a:latin typeface="Calibri"/>
                <a:cs typeface="Calibri"/>
              </a:rPr>
              <a:t>Created to increase the availability of simulation data with minimal user effort</a:t>
            </a:r>
            <a:endParaRPr lang="en-US"/>
          </a:p>
          <a:p>
            <a:pPr lvl="1"/>
            <a:r>
              <a:rPr lang="en-US">
                <a:latin typeface="Calibri"/>
                <a:cs typeface="Calibri"/>
              </a:rPr>
              <a:t>Integrates directly with codes to pull data</a:t>
            </a:r>
          </a:p>
          <a:p>
            <a:pPr lvl="1"/>
            <a:r>
              <a:rPr lang="en-US">
                <a:latin typeface="Calibri"/>
                <a:cs typeface="Calibri"/>
              </a:rPr>
              <a:t>Outputs data into an easily-automated format</a:t>
            </a:r>
          </a:p>
          <a:p>
            <a:pPr lvl="1"/>
            <a:r>
              <a:rPr lang="en-US">
                <a:latin typeface="Calibri"/>
                <a:cs typeface="Calibri"/>
              </a:rPr>
              <a:t>Provides tooling to render this data interactive (through </a:t>
            </a:r>
            <a:r>
              <a:rPr lang="en-US" err="1">
                <a:latin typeface="Calibri"/>
                <a:cs typeface="Calibri"/>
              </a:rPr>
              <a:t>Jupyter</a:t>
            </a:r>
            <a:r>
              <a:rPr lang="en-US">
                <a:latin typeface="Calibri"/>
                <a:cs typeface="Calibri"/>
              </a:rPr>
              <a:t>) and easily processed (through a Python API) across one run or many</a:t>
            </a:r>
          </a:p>
          <a:p>
            <a:r>
              <a:rPr lang="en-US">
                <a:latin typeface="Calibri"/>
                <a:cs typeface="Calibri"/>
              </a:rPr>
              <a:t>Intended especially for use with run metadata, allowing users to easily and efficiently find simulation runs that match their criteria.</a:t>
            </a:r>
            <a:endParaRPr lang="en-US"/>
          </a:p>
        </p:txBody>
      </p:sp>
      <p:pic>
        <p:nvPicPr>
          <p:cNvPr id="4" name="Picture 3" descr="Chart, surface chart&#10;&#10;Description automatically generated">
            <a:extLst>
              <a:ext uri="{FF2B5EF4-FFF2-40B4-BE49-F238E27FC236}">
                <a16:creationId xmlns:a16="http://schemas.microsoft.com/office/drawing/2014/main" id="{01098132-42B3-2AAD-8A0B-B4DDEAA56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9336" y="4370205"/>
            <a:ext cx="2511741" cy="1866995"/>
          </a:xfrm>
          <a:prstGeom prst="rect">
            <a:avLst/>
          </a:prstGeom>
        </p:spPr>
      </p:pic>
      <p:grpSp>
        <p:nvGrpSpPr>
          <p:cNvPr id="5" name="Group 4">
            <a:extLst>
              <a:ext uri="{FF2B5EF4-FFF2-40B4-BE49-F238E27FC236}">
                <a16:creationId xmlns:a16="http://schemas.microsoft.com/office/drawing/2014/main" id="{B70D6F2D-2D71-6AC4-652A-C0990BDC6390}"/>
              </a:ext>
            </a:extLst>
          </p:cNvPr>
          <p:cNvGrpSpPr/>
          <p:nvPr/>
        </p:nvGrpSpPr>
        <p:grpSpPr>
          <a:xfrm>
            <a:off x="1741343" y="4838854"/>
            <a:ext cx="2495912" cy="1277315"/>
            <a:chOff x="457898" y="2933744"/>
            <a:chExt cx="3400850" cy="2130091"/>
          </a:xfrm>
        </p:grpSpPr>
        <p:sp>
          <p:nvSpPr>
            <p:cNvPr id="6" name="Rounded Rectangle 5">
              <a:extLst>
                <a:ext uri="{FF2B5EF4-FFF2-40B4-BE49-F238E27FC236}">
                  <a16:creationId xmlns:a16="http://schemas.microsoft.com/office/drawing/2014/main" id="{E69B5B5C-AF1E-D809-47CA-2D7EBF896DF9}"/>
                </a:ext>
              </a:extLst>
            </p:cNvPr>
            <p:cNvSpPr/>
            <p:nvPr/>
          </p:nvSpPr>
          <p:spPr bwMode="auto">
            <a:xfrm>
              <a:off x="457898" y="3811508"/>
              <a:ext cx="961293" cy="351692"/>
            </a:xfrm>
            <a:prstGeom prst="roundRect">
              <a:avLst/>
            </a:prstGeom>
            <a:solidFill>
              <a:schemeClr val="tx2">
                <a:lumMod val="7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lIns="68580" tIns="34290" rIns="68580" bIns="34290" rtlCol="0" anchor="b">
              <a:prstTxWarp prst="textNoShape">
                <a:avLst/>
              </a:prstTxWarp>
            </a:bodyPr>
            <a:lstStyle/>
            <a:p>
              <a:pPr algn="ctr">
                <a:spcBef>
                  <a:spcPct val="0"/>
                </a:spcBef>
              </a:pPr>
              <a:r>
                <a:rPr lang="en-US" sz="1200">
                  <a:solidFill>
                    <a:schemeClr val="bg1"/>
                  </a:solidFill>
                </a:rPr>
                <a:t>Code</a:t>
              </a:r>
            </a:p>
          </p:txBody>
        </p:sp>
        <p:sp>
          <p:nvSpPr>
            <p:cNvPr id="7" name="Rounded Rectangle 6">
              <a:extLst>
                <a:ext uri="{FF2B5EF4-FFF2-40B4-BE49-F238E27FC236}">
                  <a16:creationId xmlns:a16="http://schemas.microsoft.com/office/drawing/2014/main" id="{2E4AB3C3-72C2-9DA5-D358-C709EC0F1CC4}"/>
                </a:ext>
              </a:extLst>
            </p:cNvPr>
            <p:cNvSpPr/>
            <p:nvPr/>
          </p:nvSpPr>
          <p:spPr bwMode="auto">
            <a:xfrm>
              <a:off x="1864666" y="3811508"/>
              <a:ext cx="1629508" cy="351692"/>
            </a:xfrm>
            <a:prstGeom prst="roundRect">
              <a:avLst/>
            </a:prstGeom>
            <a:solidFill>
              <a:schemeClr val="tx2">
                <a:lumMod val="7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lIns="68580" tIns="34290" rIns="68580" bIns="34290" rtlCol="0" anchor="b">
              <a:prstTxWarp prst="textNoShape">
                <a:avLst/>
              </a:prstTxWarp>
            </a:bodyPr>
            <a:lstStyle/>
            <a:p>
              <a:pPr algn="ctr">
                <a:spcBef>
                  <a:spcPct val="0"/>
                </a:spcBef>
              </a:pPr>
              <a:r>
                <a:rPr lang="en-US" sz="1200" err="1">
                  <a:solidFill>
                    <a:schemeClr val="bg1"/>
                  </a:solidFill>
                </a:rPr>
                <a:t>sina.json</a:t>
              </a:r>
              <a:endParaRPr lang="en-US" sz="1200">
                <a:solidFill>
                  <a:schemeClr val="bg1"/>
                </a:solidFill>
              </a:endParaRPr>
            </a:p>
          </p:txBody>
        </p:sp>
        <p:cxnSp>
          <p:nvCxnSpPr>
            <p:cNvPr id="8" name="Straight Arrow Connector 7">
              <a:extLst>
                <a:ext uri="{FF2B5EF4-FFF2-40B4-BE49-F238E27FC236}">
                  <a16:creationId xmlns:a16="http://schemas.microsoft.com/office/drawing/2014/main" id="{BC546233-CE5E-D4A3-D37C-4BEF59AE6EF8}"/>
                </a:ext>
              </a:extLst>
            </p:cNvPr>
            <p:cNvCxnSpPr>
              <a:stCxn id="6" idx="3"/>
              <a:endCxn id="7" idx="1"/>
            </p:cNvCxnSpPr>
            <p:nvPr/>
          </p:nvCxnSpPr>
          <p:spPr>
            <a:xfrm>
              <a:off x="1419191" y="3987354"/>
              <a:ext cx="445475" cy="0"/>
            </a:xfrm>
            <a:prstGeom prst="straightConnector1">
              <a:avLst/>
            </a:prstGeom>
            <a:ln w="28575" cmpd="sng">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FF6D3844-E47F-8AAB-5B40-7AE5BD0AAB8A}"/>
                </a:ext>
              </a:extLst>
            </p:cNvPr>
            <p:cNvSpPr/>
            <p:nvPr/>
          </p:nvSpPr>
          <p:spPr bwMode="auto">
            <a:xfrm>
              <a:off x="1519994" y="4702178"/>
              <a:ext cx="961293" cy="351692"/>
            </a:xfrm>
            <a:prstGeom prst="roundRect">
              <a:avLst/>
            </a:prstGeom>
            <a:solidFill>
              <a:schemeClr val="tx2">
                <a:lumMod val="7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lIns="68580" tIns="34290" rIns="68580" bIns="34290" rtlCol="0" anchor="b">
              <a:prstTxWarp prst="textNoShape">
                <a:avLst/>
              </a:prstTxWarp>
            </a:bodyPr>
            <a:lstStyle/>
            <a:p>
              <a:pPr algn="ctr">
                <a:spcBef>
                  <a:spcPct val="0"/>
                </a:spcBef>
              </a:pPr>
              <a:r>
                <a:rPr lang="en-US" sz="1200">
                  <a:solidFill>
                    <a:schemeClr val="bg1"/>
                  </a:solidFill>
                </a:rPr>
                <a:t>Setup</a:t>
              </a:r>
              <a:endParaRPr lang="en-US" sz="1350"/>
            </a:p>
          </p:txBody>
        </p:sp>
        <p:sp>
          <p:nvSpPr>
            <p:cNvPr id="10" name="Rounded Rectangle 9">
              <a:extLst>
                <a:ext uri="{FF2B5EF4-FFF2-40B4-BE49-F238E27FC236}">
                  <a16:creationId xmlns:a16="http://schemas.microsoft.com/office/drawing/2014/main" id="{B5C93838-DE4F-961E-F7E8-97F33E2C8D5A}"/>
                </a:ext>
              </a:extLst>
            </p:cNvPr>
            <p:cNvSpPr/>
            <p:nvPr/>
          </p:nvSpPr>
          <p:spPr bwMode="auto">
            <a:xfrm>
              <a:off x="1381669" y="2933745"/>
              <a:ext cx="1113690" cy="351692"/>
            </a:xfrm>
            <a:prstGeom prst="roundRect">
              <a:avLst/>
            </a:prstGeom>
            <a:solidFill>
              <a:schemeClr val="tx2">
                <a:lumMod val="7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200">
                  <a:solidFill>
                    <a:schemeClr val="bg1"/>
                  </a:solidFill>
                </a:rPr>
                <a:t>Metadata</a:t>
              </a:r>
            </a:p>
          </p:txBody>
        </p:sp>
        <p:sp>
          <p:nvSpPr>
            <p:cNvPr id="11" name="Rounded Rectangle 10">
              <a:extLst>
                <a:ext uri="{FF2B5EF4-FFF2-40B4-BE49-F238E27FC236}">
                  <a16:creationId xmlns:a16="http://schemas.microsoft.com/office/drawing/2014/main" id="{A58230F2-EEEB-97BB-80B6-745618BDDCD5}"/>
                </a:ext>
              </a:extLst>
            </p:cNvPr>
            <p:cNvSpPr/>
            <p:nvPr/>
          </p:nvSpPr>
          <p:spPr bwMode="auto">
            <a:xfrm>
              <a:off x="2897455" y="2933744"/>
              <a:ext cx="961293" cy="351692"/>
            </a:xfrm>
            <a:prstGeom prst="roundRect">
              <a:avLst/>
            </a:prstGeom>
            <a:solidFill>
              <a:schemeClr val="tx2">
                <a:lumMod val="7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200">
                  <a:solidFill>
                    <a:schemeClr val="bg1"/>
                  </a:solidFill>
                </a:rPr>
                <a:t>Curves</a:t>
              </a:r>
            </a:p>
          </p:txBody>
        </p:sp>
        <p:sp>
          <p:nvSpPr>
            <p:cNvPr id="12" name="Rounded Rectangle 11">
              <a:extLst>
                <a:ext uri="{FF2B5EF4-FFF2-40B4-BE49-F238E27FC236}">
                  <a16:creationId xmlns:a16="http://schemas.microsoft.com/office/drawing/2014/main" id="{50C57652-102D-6F02-AACF-1E979663235B}"/>
                </a:ext>
              </a:extLst>
            </p:cNvPr>
            <p:cNvSpPr/>
            <p:nvPr/>
          </p:nvSpPr>
          <p:spPr bwMode="auto">
            <a:xfrm>
              <a:off x="2897455" y="4712143"/>
              <a:ext cx="961293" cy="351692"/>
            </a:xfrm>
            <a:prstGeom prst="roundRect">
              <a:avLst/>
            </a:prstGeom>
            <a:solidFill>
              <a:schemeClr val="tx2">
                <a:lumMod val="7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lIns="68580" tIns="34290" rIns="68580" bIns="34290" rtlCol="0" anchor="b">
              <a:prstTxWarp prst="textNoShape">
                <a:avLst/>
              </a:prstTxWarp>
            </a:bodyPr>
            <a:lstStyle/>
            <a:p>
              <a:pPr algn="ctr">
                <a:spcBef>
                  <a:spcPct val="0"/>
                </a:spcBef>
              </a:pPr>
              <a:r>
                <a:rPr lang="en-US" sz="1200">
                  <a:solidFill>
                    <a:schemeClr val="bg1"/>
                  </a:solidFill>
                </a:rPr>
                <a:t>Outputs</a:t>
              </a:r>
            </a:p>
          </p:txBody>
        </p:sp>
        <p:cxnSp>
          <p:nvCxnSpPr>
            <p:cNvPr id="13" name="Elbow Connector 12">
              <a:extLst>
                <a:ext uri="{FF2B5EF4-FFF2-40B4-BE49-F238E27FC236}">
                  <a16:creationId xmlns:a16="http://schemas.microsoft.com/office/drawing/2014/main" id="{AB2B88DF-077F-3A8C-3675-EB4C50D9459F}"/>
                </a:ext>
              </a:extLst>
            </p:cNvPr>
            <p:cNvCxnSpPr>
              <a:cxnSpLocks/>
              <a:endCxn id="10" idx="2"/>
            </p:cNvCxnSpPr>
            <p:nvPr/>
          </p:nvCxnSpPr>
          <p:spPr>
            <a:xfrm rot="16200000" flipV="1">
              <a:off x="1896020" y="3327931"/>
              <a:ext cx="524606" cy="439618"/>
            </a:xfrm>
            <a:prstGeom prst="bentConnector3">
              <a:avLst>
                <a:gd name="adj1" fmla="val 50000"/>
              </a:avLst>
            </a:prstGeom>
            <a:ln w="28575" cmpd="sng">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id="{661664A1-5FAF-F95F-DC57-CDBB272EBC0C}"/>
                </a:ext>
              </a:extLst>
            </p:cNvPr>
            <p:cNvCxnSpPr>
              <a:cxnSpLocks/>
              <a:endCxn id="11" idx="2"/>
            </p:cNvCxnSpPr>
            <p:nvPr/>
          </p:nvCxnSpPr>
          <p:spPr>
            <a:xfrm rot="5400000" flipH="1" flipV="1">
              <a:off x="2949326" y="3381267"/>
              <a:ext cx="524606" cy="332945"/>
            </a:xfrm>
            <a:prstGeom prst="bentConnector3">
              <a:avLst>
                <a:gd name="adj1" fmla="val 50000"/>
              </a:avLst>
            </a:prstGeom>
            <a:ln w="28575" cmpd="sng">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Elbow Connector 14">
              <a:extLst>
                <a:ext uri="{FF2B5EF4-FFF2-40B4-BE49-F238E27FC236}">
                  <a16:creationId xmlns:a16="http://schemas.microsoft.com/office/drawing/2014/main" id="{F2808D19-16AF-43EC-0B38-68FBEA4E8351}"/>
                </a:ext>
              </a:extLst>
            </p:cNvPr>
            <p:cNvCxnSpPr>
              <a:cxnSpLocks/>
              <a:endCxn id="9" idx="0"/>
            </p:cNvCxnSpPr>
            <p:nvPr/>
          </p:nvCxnSpPr>
          <p:spPr>
            <a:xfrm rot="5400000">
              <a:off x="1901573" y="4242042"/>
              <a:ext cx="559204" cy="361068"/>
            </a:xfrm>
            <a:prstGeom prst="bentConnector3">
              <a:avLst>
                <a:gd name="adj1" fmla="val 50000"/>
              </a:avLst>
            </a:prstGeom>
            <a:ln w="28575" cmpd="sng">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Elbow Connector 15">
              <a:extLst>
                <a:ext uri="{FF2B5EF4-FFF2-40B4-BE49-F238E27FC236}">
                  <a16:creationId xmlns:a16="http://schemas.microsoft.com/office/drawing/2014/main" id="{7FC59C83-B92E-744E-F46A-11780F3A74B4}"/>
                </a:ext>
              </a:extLst>
            </p:cNvPr>
            <p:cNvCxnSpPr>
              <a:cxnSpLocks/>
              <a:endCxn id="12" idx="0"/>
            </p:cNvCxnSpPr>
            <p:nvPr/>
          </p:nvCxnSpPr>
          <p:spPr>
            <a:xfrm rot="16200000" flipH="1">
              <a:off x="2929125" y="4263166"/>
              <a:ext cx="563596" cy="334358"/>
            </a:xfrm>
            <a:prstGeom prst="bentConnector3">
              <a:avLst>
                <a:gd name="adj1" fmla="val 50000"/>
              </a:avLst>
            </a:prstGeom>
            <a:ln w="28575" cmpd="sng">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20" name="Picture 2" descr="7 top Python libraries for data science and machine learning">
            <a:extLst>
              <a:ext uri="{FF2B5EF4-FFF2-40B4-BE49-F238E27FC236}">
                <a16:creationId xmlns:a16="http://schemas.microsoft.com/office/drawing/2014/main" id="{A9919446-9DD8-08F0-92DA-9A78DCA06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066" y="4900544"/>
            <a:ext cx="2307869" cy="1153934"/>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2">
            <a:extLst>
              <a:ext uri="{FF2B5EF4-FFF2-40B4-BE49-F238E27FC236}">
                <a16:creationId xmlns:a16="http://schemas.microsoft.com/office/drawing/2014/main" id="{FE65132D-1431-8081-9798-B69BBCE0DFF8}"/>
              </a:ext>
            </a:extLst>
          </p:cNvPr>
          <p:cNvSpPr txBox="1">
            <a:spLocks/>
          </p:cNvSpPr>
          <p:nvPr/>
        </p:nvSpPr>
        <p:spPr>
          <a:xfrm>
            <a:off x="611313" y="350348"/>
            <a:ext cx="8530683"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a:t>WEAVE’s Sina Tool</a:t>
            </a:r>
            <a:br>
              <a:rPr lang="en-US" b="0"/>
            </a:br>
            <a:r>
              <a:rPr lang="en-US" sz="2400" b="0"/>
              <a:t>Sina handles data munging</a:t>
            </a:r>
          </a:p>
        </p:txBody>
      </p:sp>
    </p:spTree>
    <p:extLst>
      <p:ext uri="{BB962C8B-B14F-4D97-AF65-F5344CB8AC3E}">
        <p14:creationId xmlns:p14="http://schemas.microsoft.com/office/powerpoint/2010/main" val="356585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313557D-0E70-07E2-A3D5-ACD3A2A3016A}"/>
              </a:ext>
            </a:extLst>
          </p:cNvPr>
          <p:cNvGrpSpPr/>
          <p:nvPr/>
        </p:nvGrpSpPr>
        <p:grpSpPr>
          <a:xfrm>
            <a:off x="6294840" y="3429000"/>
            <a:ext cx="4287435" cy="2919362"/>
            <a:chOff x="276837" y="316684"/>
            <a:chExt cx="8590328" cy="5849252"/>
          </a:xfrm>
        </p:grpSpPr>
        <p:sp>
          <p:nvSpPr>
            <p:cNvPr id="7" name="Cube 6">
              <a:extLst>
                <a:ext uri="{FF2B5EF4-FFF2-40B4-BE49-F238E27FC236}">
                  <a16:creationId xmlns:a16="http://schemas.microsoft.com/office/drawing/2014/main" id="{002BEE04-94C7-66B6-4311-4E122C4711E3}"/>
                </a:ext>
              </a:extLst>
            </p:cNvPr>
            <p:cNvSpPr/>
            <p:nvPr/>
          </p:nvSpPr>
          <p:spPr bwMode="auto">
            <a:xfrm>
              <a:off x="3521358" y="5436053"/>
              <a:ext cx="2160469" cy="729883"/>
            </a:xfrm>
            <a:prstGeom prst="cub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a:solidFill>
                    <a:srgbClr val="000000"/>
                  </a:solidFill>
                </a:rPr>
                <a:t>Feature</a:t>
              </a:r>
            </a:p>
          </p:txBody>
        </p:sp>
        <p:sp>
          <p:nvSpPr>
            <p:cNvPr id="8" name="Rectangle 7">
              <a:extLst>
                <a:ext uri="{FF2B5EF4-FFF2-40B4-BE49-F238E27FC236}">
                  <a16:creationId xmlns:a16="http://schemas.microsoft.com/office/drawing/2014/main" id="{F02AF3AE-3DB0-0FEC-B6ED-0B6129C9067A}"/>
                </a:ext>
              </a:extLst>
            </p:cNvPr>
            <p:cNvSpPr/>
            <p:nvPr/>
          </p:nvSpPr>
          <p:spPr bwMode="auto">
            <a:xfrm>
              <a:off x="276837" y="316684"/>
              <a:ext cx="4060271" cy="2762074"/>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a:solidFill>
                    <a:srgbClr val="000000"/>
                  </a:solidFill>
                </a:rPr>
                <a:t>Store</a:t>
              </a:r>
            </a:p>
          </p:txBody>
        </p:sp>
        <p:grpSp>
          <p:nvGrpSpPr>
            <p:cNvPr id="10" name="Group 9">
              <a:extLst>
                <a:ext uri="{FF2B5EF4-FFF2-40B4-BE49-F238E27FC236}">
                  <a16:creationId xmlns:a16="http://schemas.microsoft.com/office/drawing/2014/main" id="{0F54E42F-FF3C-E3DB-7564-6A823C8A417A}"/>
                </a:ext>
              </a:extLst>
            </p:cNvPr>
            <p:cNvGrpSpPr/>
            <p:nvPr/>
          </p:nvGrpSpPr>
          <p:grpSpPr>
            <a:xfrm>
              <a:off x="847288" y="889233"/>
              <a:ext cx="318781" cy="302004"/>
              <a:chOff x="3791824" y="4488110"/>
              <a:chExt cx="570451" cy="478173"/>
            </a:xfrm>
          </p:grpSpPr>
          <p:sp>
            <p:nvSpPr>
              <p:cNvPr id="94" name="Rectangle 93">
                <a:extLst>
                  <a:ext uri="{FF2B5EF4-FFF2-40B4-BE49-F238E27FC236}">
                    <a16:creationId xmlns:a16="http://schemas.microsoft.com/office/drawing/2014/main" id="{C8A86054-FD9F-9C70-FC4A-D818D64AD2A5}"/>
                  </a:ext>
                </a:extLst>
              </p:cNvPr>
              <p:cNvSpPr/>
              <p:nvPr/>
            </p:nvSpPr>
            <p:spPr bwMode="auto">
              <a:xfrm>
                <a:off x="3791824" y="4488110"/>
                <a:ext cx="570451" cy="478173"/>
              </a:xfrm>
              <a:prstGeom prst="rect">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95" name="Picture 6" descr="Image result for metadata icon">
                <a:extLst>
                  <a:ext uri="{FF2B5EF4-FFF2-40B4-BE49-F238E27FC236}">
                    <a16:creationId xmlns:a16="http://schemas.microsoft.com/office/drawing/2014/main" id="{D88EE870-994A-385B-5CF1-2141D933C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518" y="4544004"/>
                <a:ext cx="193531" cy="183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8AF2ABA-BBA3-757E-8CCD-885304D17D39}"/>
                </a:ext>
              </a:extLst>
            </p:cNvPr>
            <p:cNvGrpSpPr/>
            <p:nvPr/>
          </p:nvGrpSpPr>
          <p:grpSpPr>
            <a:xfrm>
              <a:off x="579748" y="1442380"/>
              <a:ext cx="318781" cy="302004"/>
              <a:chOff x="3791824" y="4488110"/>
              <a:chExt cx="570451" cy="478173"/>
            </a:xfrm>
          </p:grpSpPr>
          <p:sp>
            <p:nvSpPr>
              <p:cNvPr id="92" name="Rectangle 91">
                <a:extLst>
                  <a:ext uri="{FF2B5EF4-FFF2-40B4-BE49-F238E27FC236}">
                    <a16:creationId xmlns:a16="http://schemas.microsoft.com/office/drawing/2014/main" id="{9B8A8B49-D85A-446D-43A8-28F008DDF473}"/>
                  </a:ext>
                </a:extLst>
              </p:cNvPr>
              <p:cNvSpPr/>
              <p:nvPr/>
            </p:nvSpPr>
            <p:spPr bwMode="auto">
              <a:xfrm>
                <a:off x="3791824" y="4488110"/>
                <a:ext cx="570451" cy="478173"/>
              </a:xfrm>
              <a:prstGeom prst="rect">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93" name="Picture 6" descr="Image result for metadata icon">
                <a:extLst>
                  <a:ext uri="{FF2B5EF4-FFF2-40B4-BE49-F238E27FC236}">
                    <a16:creationId xmlns:a16="http://schemas.microsoft.com/office/drawing/2014/main" id="{AA766CB9-9D37-8A1B-BA8B-977F7ED38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518" y="4544004"/>
                <a:ext cx="193531" cy="183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15305EE3-BD23-8876-5250-C0BB2D499380}"/>
                </a:ext>
              </a:extLst>
            </p:cNvPr>
            <p:cNvGrpSpPr/>
            <p:nvPr/>
          </p:nvGrpSpPr>
          <p:grpSpPr>
            <a:xfrm>
              <a:off x="471598" y="455361"/>
              <a:ext cx="318781" cy="302004"/>
              <a:chOff x="3791824" y="4488110"/>
              <a:chExt cx="570451" cy="478173"/>
            </a:xfrm>
          </p:grpSpPr>
          <p:sp>
            <p:nvSpPr>
              <p:cNvPr id="90" name="Rectangle 89">
                <a:extLst>
                  <a:ext uri="{FF2B5EF4-FFF2-40B4-BE49-F238E27FC236}">
                    <a16:creationId xmlns:a16="http://schemas.microsoft.com/office/drawing/2014/main" id="{171E95EC-8697-69DE-6F67-C02029AB91AC}"/>
                  </a:ext>
                </a:extLst>
              </p:cNvPr>
              <p:cNvSpPr/>
              <p:nvPr/>
            </p:nvSpPr>
            <p:spPr bwMode="auto">
              <a:xfrm>
                <a:off x="3791824" y="4488110"/>
                <a:ext cx="570451" cy="478173"/>
              </a:xfrm>
              <a:prstGeom prst="rect">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91" name="Picture 6" descr="Image result for metadata icon">
                <a:extLst>
                  <a:ext uri="{FF2B5EF4-FFF2-40B4-BE49-F238E27FC236}">
                    <a16:creationId xmlns:a16="http://schemas.microsoft.com/office/drawing/2014/main" id="{6BFCCD37-3BF3-DC36-30F1-333F2B524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518" y="4544004"/>
                <a:ext cx="193531" cy="183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D959FC4C-976A-9E29-C2E4-230FCB3198F1}"/>
                </a:ext>
              </a:extLst>
            </p:cNvPr>
            <p:cNvGrpSpPr/>
            <p:nvPr/>
          </p:nvGrpSpPr>
          <p:grpSpPr>
            <a:xfrm>
              <a:off x="1360830" y="622530"/>
              <a:ext cx="318781" cy="302004"/>
              <a:chOff x="3791824" y="4488110"/>
              <a:chExt cx="570451" cy="478173"/>
            </a:xfrm>
          </p:grpSpPr>
          <p:sp>
            <p:nvSpPr>
              <p:cNvPr id="88" name="Rectangle 87">
                <a:extLst>
                  <a:ext uri="{FF2B5EF4-FFF2-40B4-BE49-F238E27FC236}">
                    <a16:creationId xmlns:a16="http://schemas.microsoft.com/office/drawing/2014/main" id="{BC4645E1-DEA8-4941-7E30-DE7481B6525F}"/>
                  </a:ext>
                </a:extLst>
              </p:cNvPr>
              <p:cNvSpPr/>
              <p:nvPr/>
            </p:nvSpPr>
            <p:spPr bwMode="auto">
              <a:xfrm>
                <a:off x="3791824" y="4488110"/>
                <a:ext cx="570451" cy="478173"/>
              </a:xfrm>
              <a:prstGeom prst="rect">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89" name="Picture 6" descr="Image result for metadata icon">
                <a:extLst>
                  <a:ext uri="{FF2B5EF4-FFF2-40B4-BE49-F238E27FC236}">
                    <a16:creationId xmlns:a16="http://schemas.microsoft.com/office/drawing/2014/main" id="{50264AC4-CD09-DE81-A2D4-0950BA413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518" y="4544004"/>
                <a:ext cx="193531" cy="183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70F91FD4-2C08-EAB4-D611-7FBE9C93810F}"/>
                </a:ext>
              </a:extLst>
            </p:cNvPr>
            <p:cNvGrpSpPr/>
            <p:nvPr/>
          </p:nvGrpSpPr>
          <p:grpSpPr>
            <a:xfrm>
              <a:off x="1309590" y="1196829"/>
              <a:ext cx="318781" cy="302004"/>
              <a:chOff x="3791824" y="4488110"/>
              <a:chExt cx="570451" cy="478173"/>
            </a:xfrm>
          </p:grpSpPr>
          <p:sp>
            <p:nvSpPr>
              <p:cNvPr id="86" name="Rectangle 85">
                <a:extLst>
                  <a:ext uri="{FF2B5EF4-FFF2-40B4-BE49-F238E27FC236}">
                    <a16:creationId xmlns:a16="http://schemas.microsoft.com/office/drawing/2014/main" id="{52002909-089D-FC88-A0FC-5E8C34161CAC}"/>
                  </a:ext>
                </a:extLst>
              </p:cNvPr>
              <p:cNvSpPr/>
              <p:nvPr/>
            </p:nvSpPr>
            <p:spPr bwMode="auto">
              <a:xfrm>
                <a:off x="3791824" y="4488110"/>
                <a:ext cx="570451" cy="478173"/>
              </a:xfrm>
              <a:prstGeom prst="rect">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87" name="Picture 6" descr="Image result for metadata icon">
                <a:extLst>
                  <a:ext uri="{FF2B5EF4-FFF2-40B4-BE49-F238E27FC236}">
                    <a16:creationId xmlns:a16="http://schemas.microsoft.com/office/drawing/2014/main" id="{DA61E56C-F3EE-40C5-EDF6-DEC81D77F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518" y="4544004"/>
                <a:ext cx="193531" cy="183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19BB1529-2182-05D4-1DD8-36804EE89FA6}"/>
                </a:ext>
              </a:extLst>
            </p:cNvPr>
            <p:cNvGrpSpPr/>
            <p:nvPr/>
          </p:nvGrpSpPr>
          <p:grpSpPr>
            <a:xfrm>
              <a:off x="1168791" y="1620126"/>
              <a:ext cx="318781" cy="302004"/>
              <a:chOff x="3791824" y="4488110"/>
              <a:chExt cx="570451" cy="478173"/>
            </a:xfrm>
          </p:grpSpPr>
          <p:sp>
            <p:nvSpPr>
              <p:cNvPr id="84" name="Rectangle 83">
                <a:extLst>
                  <a:ext uri="{FF2B5EF4-FFF2-40B4-BE49-F238E27FC236}">
                    <a16:creationId xmlns:a16="http://schemas.microsoft.com/office/drawing/2014/main" id="{FF7570BC-F05A-9998-B54D-7B935AA70CE6}"/>
                  </a:ext>
                </a:extLst>
              </p:cNvPr>
              <p:cNvSpPr/>
              <p:nvPr/>
            </p:nvSpPr>
            <p:spPr bwMode="auto">
              <a:xfrm>
                <a:off x="3791824" y="4488110"/>
                <a:ext cx="570451" cy="478173"/>
              </a:xfrm>
              <a:prstGeom prst="rect">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85" name="Picture 6" descr="Image result for metadata icon">
                <a:extLst>
                  <a:ext uri="{FF2B5EF4-FFF2-40B4-BE49-F238E27FC236}">
                    <a16:creationId xmlns:a16="http://schemas.microsoft.com/office/drawing/2014/main" id="{7B4E42D1-4710-DE22-0DC4-618F21B7F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518" y="4544004"/>
                <a:ext cx="193531" cy="183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4C26E5BF-5187-2E4F-22AC-46D0F24C931F}"/>
                </a:ext>
              </a:extLst>
            </p:cNvPr>
            <p:cNvGrpSpPr/>
            <p:nvPr/>
          </p:nvGrpSpPr>
          <p:grpSpPr>
            <a:xfrm>
              <a:off x="1632388" y="2384702"/>
              <a:ext cx="318781" cy="302004"/>
              <a:chOff x="3791824" y="4488110"/>
              <a:chExt cx="570451" cy="478173"/>
            </a:xfrm>
          </p:grpSpPr>
          <p:sp>
            <p:nvSpPr>
              <p:cNvPr id="82" name="Rectangle 81">
                <a:extLst>
                  <a:ext uri="{FF2B5EF4-FFF2-40B4-BE49-F238E27FC236}">
                    <a16:creationId xmlns:a16="http://schemas.microsoft.com/office/drawing/2014/main" id="{22B6FA44-F554-D6DB-E9BE-5E6D666BFA51}"/>
                  </a:ext>
                </a:extLst>
              </p:cNvPr>
              <p:cNvSpPr/>
              <p:nvPr/>
            </p:nvSpPr>
            <p:spPr bwMode="auto">
              <a:xfrm>
                <a:off x="3791824" y="4488110"/>
                <a:ext cx="570451" cy="478173"/>
              </a:xfrm>
              <a:prstGeom prst="rect">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83" name="Picture 6" descr="Image result for metadata icon">
                <a:extLst>
                  <a:ext uri="{FF2B5EF4-FFF2-40B4-BE49-F238E27FC236}">
                    <a16:creationId xmlns:a16="http://schemas.microsoft.com/office/drawing/2014/main" id="{DA4E0CCC-E4C3-0AEE-B0F1-63C206BD2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518" y="4544004"/>
                <a:ext cx="193531" cy="183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9E714FD-A3DC-956A-B9BA-B84DFCCA67F8}"/>
                </a:ext>
              </a:extLst>
            </p:cNvPr>
            <p:cNvGrpSpPr/>
            <p:nvPr/>
          </p:nvGrpSpPr>
          <p:grpSpPr>
            <a:xfrm>
              <a:off x="674907" y="2224133"/>
              <a:ext cx="318781" cy="302004"/>
              <a:chOff x="3791824" y="4488110"/>
              <a:chExt cx="570451" cy="478173"/>
            </a:xfrm>
          </p:grpSpPr>
          <p:sp>
            <p:nvSpPr>
              <p:cNvPr id="80" name="Rectangle 79">
                <a:extLst>
                  <a:ext uri="{FF2B5EF4-FFF2-40B4-BE49-F238E27FC236}">
                    <a16:creationId xmlns:a16="http://schemas.microsoft.com/office/drawing/2014/main" id="{F1AB0EDE-5B54-7639-C1B4-4C65BF2BFABD}"/>
                  </a:ext>
                </a:extLst>
              </p:cNvPr>
              <p:cNvSpPr/>
              <p:nvPr/>
            </p:nvSpPr>
            <p:spPr bwMode="auto">
              <a:xfrm>
                <a:off x="3791824" y="4488110"/>
                <a:ext cx="570451" cy="478173"/>
              </a:xfrm>
              <a:prstGeom prst="rect">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81" name="Picture 6" descr="Image result for metadata icon">
                <a:extLst>
                  <a:ext uri="{FF2B5EF4-FFF2-40B4-BE49-F238E27FC236}">
                    <a16:creationId xmlns:a16="http://schemas.microsoft.com/office/drawing/2014/main" id="{63C0457C-E922-E862-AE3F-518EF2AF5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518" y="4544004"/>
                <a:ext cx="193531" cy="183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986B189C-C129-F2C4-6971-B5F55B30F71C}"/>
                </a:ext>
              </a:extLst>
            </p:cNvPr>
            <p:cNvGrpSpPr/>
            <p:nvPr/>
          </p:nvGrpSpPr>
          <p:grpSpPr>
            <a:xfrm>
              <a:off x="276837" y="3645894"/>
              <a:ext cx="2922732" cy="2229206"/>
              <a:chOff x="276837" y="3645894"/>
              <a:chExt cx="2922732" cy="2229206"/>
            </a:xfrm>
          </p:grpSpPr>
          <p:sp>
            <p:nvSpPr>
              <p:cNvPr id="77" name="Rectangle 76">
                <a:extLst>
                  <a:ext uri="{FF2B5EF4-FFF2-40B4-BE49-F238E27FC236}">
                    <a16:creationId xmlns:a16="http://schemas.microsoft.com/office/drawing/2014/main" id="{C8A00268-BB4B-17FC-4A61-E5CEA458B33B}"/>
                  </a:ext>
                </a:extLst>
              </p:cNvPr>
              <p:cNvSpPr/>
              <p:nvPr/>
            </p:nvSpPr>
            <p:spPr bwMode="auto">
              <a:xfrm>
                <a:off x="276837" y="3645894"/>
                <a:ext cx="2922732" cy="2229206"/>
              </a:xfrm>
              <a:prstGeom prst="rect">
                <a:avLst/>
              </a:prstGeom>
              <a:solidFill>
                <a:schemeClr val="tx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a:solidFill>
                      <a:srgbClr val="000000"/>
                    </a:solidFill>
                  </a:rPr>
                  <a:t>Dataset</a:t>
                </a:r>
              </a:p>
            </p:txBody>
          </p:sp>
          <p:pic>
            <p:nvPicPr>
              <p:cNvPr id="78" name="Picture 6" descr="Image result for metadata icon">
                <a:extLst>
                  <a:ext uri="{FF2B5EF4-FFF2-40B4-BE49-F238E27FC236}">
                    <a16:creationId xmlns:a16="http://schemas.microsoft.com/office/drawing/2014/main" id="{5BA25A6A-17E2-6185-E7C9-6E2ED67A2ACB}"/>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backgroundRemoval t="8000" b="90000" l="10000" r="92000">
                            <a14:foregroundMark x1="41500" y1="20500" x2="41500" y2="20500"/>
                            <a14:foregroundMark x1="68000" y1="8000" x2="68000" y2="8000"/>
                            <a14:foregroundMark x1="92000" y1="27500" x2="92000" y2="27500"/>
                            <a14:foregroundMark x1="76500" y1="19500" x2="76500" y2="19500"/>
                          </a14:backgroundRemoval>
                        </a14:imgEffect>
                      </a14:imgLayer>
                    </a14:imgProps>
                  </a:ext>
                  <a:ext uri="{28A0092B-C50C-407E-A947-70E740481C1C}">
                    <a14:useLocalDpi xmlns:a14="http://schemas.microsoft.com/office/drawing/2010/main" val="0"/>
                  </a:ext>
                </a:extLst>
              </a:blip>
              <a:srcRect/>
              <a:stretch>
                <a:fillRect/>
              </a:stretch>
            </p:blipFill>
            <p:spPr bwMode="auto">
              <a:xfrm>
                <a:off x="339884" y="3774566"/>
                <a:ext cx="1744019" cy="1502109"/>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C8C89DBB-F76D-4777-F717-8A14487AB09B}"/>
                  </a:ext>
                </a:extLst>
              </p:cNvPr>
              <p:cNvSpPr txBox="1"/>
              <p:nvPr/>
            </p:nvSpPr>
            <p:spPr>
              <a:xfrm>
                <a:off x="586210" y="3833424"/>
                <a:ext cx="2364475" cy="1664991"/>
              </a:xfrm>
              <a:prstGeom prst="rect">
                <a:avLst/>
              </a:prstGeom>
              <a:noFill/>
            </p:spPr>
            <p:txBody>
              <a:bodyPr wrap="square" rtlCol="0">
                <a:spAutoFit/>
              </a:bodyPr>
              <a:lstStyle/>
              <a:p>
                <a:r>
                  <a:rPr lang="en-US" sz="800"/>
                  <a:t>__id__: </a:t>
                </a:r>
                <a:r>
                  <a:rPr lang="en-US" sz="800" err="1"/>
                  <a:t>uuid</a:t>
                </a:r>
                <a:r>
                  <a:rPr lang="en-US" sz="800"/>
                  <a:t> </a:t>
                </a:r>
              </a:p>
              <a:p>
                <a:r>
                  <a:rPr lang="en-US" sz="800"/>
                  <a:t>project: Tutorials</a:t>
                </a:r>
              </a:p>
              <a:p>
                <a:r>
                  <a:rPr lang="en-US" sz="800"/>
                  <a:t>problem: 101</a:t>
                </a:r>
              </a:p>
              <a:p>
                <a:r>
                  <a:rPr lang="en-US" sz="800" err="1"/>
                  <a:t>date_created</a:t>
                </a:r>
                <a:endParaRPr lang="en-US" sz="800"/>
              </a:p>
              <a:p>
                <a:r>
                  <a:rPr lang="en-US" sz="800"/>
                  <a:t>author</a:t>
                </a:r>
              </a:p>
              <a:p>
                <a:r>
                  <a:rPr lang="en-US" sz="800"/>
                  <a:t>parameter_1</a:t>
                </a:r>
              </a:p>
            </p:txBody>
          </p:sp>
        </p:grpSp>
        <p:cxnSp>
          <p:nvCxnSpPr>
            <p:cNvPr id="19" name="Straight Arrow Connector 18">
              <a:extLst>
                <a:ext uri="{FF2B5EF4-FFF2-40B4-BE49-F238E27FC236}">
                  <a16:creationId xmlns:a16="http://schemas.microsoft.com/office/drawing/2014/main" id="{BDFEB560-0621-CC95-3A66-93B02CCE6BA6}"/>
                </a:ext>
              </a:extLst>
            </p:cNvPr>
            <p:cNvCxnSpPr>
              <a:cxnSpLocks/>
              <a:stCxn id="80" idx="2"/>
            </p:cNvCxnSpPr>
            <p:nvPr/>
          </p:nvCxnSpPr>
          <p:spPr>
            <a:xfrm>
              <a:off x="834298" y="2526137"/>
              <a:ext cx="391071" cy="1248428"/>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24DB5FA3-0818-9F2B-311E-9796F5B65ED7}"/>
                </a:ext>
              </a:extLst>
            </p:cNvPr>
            <p:cNvGrpSpPr/>
            <p:nvPr/>
          </p:nvGrpSpPr>
          <p:grpSpPr>
            <a:xfrm>
              <a:off x="5944433" y="3668692"/>
              <a:ext cx="2922732" cy="2229206"/>
              <a:chOff x="276837" y="3645894"/>
              <a:chExt cx="2922732" cy="2229206"/>
            </a:xfrm>
          </p:grpSpPr>
          <p:sp>
            <p:nvSpPr>
              <p:cNvPr id="74" name="Rectangle 73">
                <a:extLst>
                  <a:ext uri="{FF2B5EF4-FFF2-40B4-BE49-F238E27FC236}">
                    <a16:creationId xmlns:a16="http://schemas.microsoft.com/office/drawing/2014/main" id="{698AA97E-2432-0981-1355-4207A65D5CC7}"/>
                  </a:ext>
                </a:extLst>
              </p:cNvPr>
              <p:cNvSpPr/>
              <p:nvPr/>
            </p:nvSpPr>
            <p:spPr bwMode="auto">
              <a:xfrm>
                <a:off x="276837" y="3645894"/>
                <a:ext cx="2922732" cy="2229206"/>
              </a:xfrm>
              <a:prstGeom prst="rect">
                <a:avLst/>
              </a:prstGeom>
              <a:solidFill>
                <a:schemeClr val="accent3">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a:solidFill>
                      <a:srgbClr val="000000"/>
                    </a:solidFill>
                  </a:rPr>
                  <a:t>Data Source</a:t>
                </a:r>
              </a:p>
            </p:txBody>
          </p:sp>
          <p:pic>
            <p:nvPicPr>
              <p:cNvPr id="75" name="Picture 6" descr="Image result for metadata icon">
                <a:extLst>
                  <a:ext uri="{FF2B5EF4-FFF2-40B4-BE49-F238E27FC236}">
                    <a16:creationId xmlns:a16="http://schemas.microsoft.com/office/drawing/2014/main" id="{B06F4A94-8847-8903-FB7F-1D4C2152E22C}"/>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backgroundRemoval t="8000" b="90000" l="10000" r="92000">
                            <a14:foregroundMark x1="41500" y1="20500" x2="41500" y2="20500"/>
                            <a14:foregroundMark x1="68000" y1="8000" x2="68000" y2="8000"/>
                            <a14:foregroundMark x1="92000" y1="27500" x2="92000" y2="27500"/>
                            <a14:foregroundMark x1="76500" y1="19500" x2="76500" y2="19500"/>
                          </a14:backgroundRemoval>
                        </a14:imgEffect>
                      </a14:imgLayer>
                    </a14:imgProps>
                  </a:ext>
                  <a:ext uri="{28A0092B-C50C-407E-A947-70E740481C1C}">
                    <a14:useLocalDpi xmlns:a14="http://schemas.microsoft.com/office/drawing/2010/main" val="0"/>
                  </a:ext>
                </a:extLst>
              </a:blip>
              <a:srcRect/>
              <a:stretch>
                <a:fillRect/>
              </a:stretch>
            </p:blipFill>
            <p:spPr bwMode="auto">
              <a:xfrm>
                <a:off x="339884" y="3774566"/>
                <a:ext cx="1744019" cy="1502109"/>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6FAA3DAD-F0B4-A1F8-52DD-13A0B1E85E0E}"/>
                  </a:ext>
                </a:extLst>
              </p:cNvPr>
              <p:cNvSpPr txBox="1"/>
              <p:nvPr/>
            </p:nvSpPr>
            <p:spPr>
              <a:xfrm>
                <a:off x="606809" y="4247903"/>
                <a:ext cx="2239258" cy="924995"/>
              </a:xfrm>
              <a:prstGeom prst="rect">
                <a:avLst/>
              </a:prstGeom>
              <a:noFill/>
            </p:spPr>
            <p:txBody>
              <a:bodyPr wrap="none" rtlCol="0">
                <a:spAutoFit/>
              </a:bodyPr>
              <a:lstStyle/>
              <a:p>
                <a:r>
                  <a:rPr lang="en-US" sz="800" err="1"/>
                  <a:t>uri</a:t>
                </a:r>
                <a:r>
                  <a:rPr lang="en-US" sz="800"/>
                  <a:t>: /p/</a:t>
                </a:r>
                <a:r>
                  <a:rPr lang="en-US" sz="800" err="1"/>
                  <a:t>lscratch</a:t>
                </a:r>
                <a:r>
                  <a:rPr lang="en-US" sz="800"/>
                  <a:t>/…/file</a:t>
                </a:r>
              </a:p>
              <a:p>
                <a:r>
                  <a:rPr lang="en-US" sz="800" err="1"/>
                  <a:t>mime_type</a:t>
                </a:r>
                <a:r>
                  <a:rPr lang="en-US" sz="800"/>
                  <a:t>: hdf5</a:t>
                </a:r>
              </a:p>
              <a:p>
                <a:r>
                  <a:rPr lang="en-US" sz="800" err="1"/>
                  <a:t>parameter_A</a:t>
                </a:r>
                <a:r>
                  <a:rPr lang="en-US" sz="800"/>
                  <a:t>:</a:t>
                </a:r>
              </a:p>
            </p:txBody>
          </p:sp>
        </p:grpSp>
        <p:grpSp>
          <p:nvGrpSpPr>
            <p:cNvPr id="21" name="Group 20">
              <a:extLst>
                <a:ext uri="{FF2B5EF4-FFF2-40B4-BE49-F238E27FC236}">
                  <a16:creationId xmlns:a16="http://schemas.microsoft.com/office/drawing/2014/main" id="{18E6B48B-79A5-9B3B-F93F-E998997F3806}"/>
                </a:ext>
              </a:extLst>
            </p:cNvPr>
            <p:cNvGrpSpPr/>
            <p:nvPr/>
          </p:nvGrpSpPr>
          <p:grpSpPr>
            <a:xfrm>
              <a:off x="5277730" y="757365"/>
              <a:ext cx="3018982" cy="2281788"/>
              <a:chOff x="5277730" y="757365"/>
              <a:chExt cx="3018982" cy="2281788"/>
            </a:xfrm>
          </p:grpSpPr>
          <p:pic>
            <p:nvPicPr>
              <p:cNvPr id="66" name="Picture 6" descr="Definition of a Filesystem">
                <a:extLst>
                  <a:ext uri="{FF2B5EF4-FFF2-40B4-BE49-F238E27FC236}">
                    <a16:creationId xmlns:a16="http://schemas.microsoft.com/office/drawing/2014/main" id="{EFA6B807-B057-27A6-1610-58933D69F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7730" y="757365"/>
                <a:ext cx="3018982" cy="228178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ierarchical Data Format - Wikipedia">
                <a:extLst>
                  <a:ext uri="{FF2B5EF4-FFF2-40B4-BE49-F238E27FC236}">
                    <a16:creationId xmlns:a16="http://schemas.microsoft.com/office/drawing/2014/main" id="{B56D8AAB-B547-4B79-C1DB-4EF1EAB1E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6101" y="2015674"/>
                <a:ext cx="314974" cy="14653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ierarchical Data Format - Wikipedia">
                <a:extLst>
                  <a:ext uri="{FF2B5EF4-FFF2-40B4-BE49-F238E27FC236}">
                    <a16:creationId xmlns:a16="http://schemas.microsoft.com/office/drawing/2014/main" id="{841A2885-BE55-7C00-BF8D-D415351F7F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5731" y="2228599"/>
                <a:ext cx="314974" cy="14653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Image result for text  icon">
                <a:extLst>
                  <a:ext uri="{FF2B5EF4-FFF2-40B4-BE49-F238E27FC236}">
                    <a16:creationId xmlns:a16="http://schemas.microsoft.com/office/drawing/2014/main" id="{D10066BF-D43B-F6BA-243F-4F2A126CAE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404" y="2209280"/>
                <a:ext cx="150479" cy="14244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Image result for text  icon">
                <a:extLst>
                  <a:ext uri="{FF2B5EF4-FFF2-40B4-BE49-F238E27FC236}">
                    <a16:creationId xmlns:a16="http://schemas.microsoft.com/office/drawing/2014/main" id="{8D2B7A7C-1194-FE5C-A258-3A0FA7D35B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1163" y="2829667"/>
                <a:ext cx="150479" cy="14244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Image result for image  icon">
                <a:extLst>
                  <a:ext uri="{FF2B5EF4-FFF2-40B4-BE49-F238E27FC236}">
                    <a16:creationId xmlns:a16="http://schemas.microsoft.com/office/drawing/2014/main" id="{2990A2AA-6F9A-267B-9886-B39DBE6E01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481" y="2860120"/>
                <a:ext cx="157946" cy="11198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Image result for image  icon">
                <a:extLst>
                  <a:ext uri="{FF2B5EF4-FFF2-40B4-BE49-F238E27FC236}">
                    <a16:creationId xmlns:a16="http://schemas.microsoft.com/office/drawing/2014/main" id="{79E4EBE3-7083-9595-A376-2D1D6D1BB7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2759" y="2844893"/>
                <a:ext cx="157946" cy="11198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ierarchical Data Format - Wikipedia">
                <a:extLst>
                  <a:ext uri="{FF2B5EF4-FFF2-40B4-BE49-F238E27FC236}">
                    <a16:creationId xmlns:a16="http://schemas.microsoft.com/office/drawing/2014/main" id="{4BE0B9E7-6607-4FDE-AE51-9A16AE978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763" y="2842923"/>
                <a:ext cx="314974" cy="1465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3CCA6536-AD1A-203D-48A0-F119557F4AAF}"/>
                </a:ext>
              </a:extLst>
            </p:cNvPr>
            <p:cNvGrpSpPr/>
            <p:nvPr/>
          </p:nvGrpSpPr>
          <p:grpSpPr>
            <a:xfrm>
              <a:off x="2354698" y="1260826"/>
              <a:ext cx="155765" cy="167168"/>
              <a:chOff x="276837" y="3645894"/>
              <a:chExt cx="2922732" cy="2229206"/>
            </a:xfrm>
          </p:grpSpPr>
          <p:sp>
            <p:nvSpPr>
              <p:cNvPr id="64" name="Rectangle 63">
                <a:extLst>
                  <a:ext uri="{FF2B5EF4-FFF2-40B4-BE49-F238E27FC236}">
                    <a16:creationId xmlns:a16="http://schemas.microsoft.com/office/drawing/2014/main" id="{AF7D7709-83AA-AFE8-E28B-DE5A64DA35F5}"/>
                  </a:ext>
                </a:extLst>
              </p:cNvPr>
              <p:cNvSpPr/>
              <p:nvPr/>
            </p:nvSpPr>
            <p:spPr bwMode="auto">
              <a:xfrm>
                <a:off x="276837" y="3645894"/>
                <a:ext cx="2922732" cy="2229206"/>
              </a:xfrm>
              <a:prstGeom prst="rect">
                <a:avLst/>
              </a:prstGeom>
              <a:solidFill>
                <a:schemeClr val="accent3">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65" name="Picture 6" descr="Image result for metadata icon">
                <a:extLst>
                  <a:ext uri="{FF2B5EF4-FFF2-40B4-BE49-F238E27FC236}">
                    <a16:creationId xmlns:a16="http://schemas.microsoft.com/office/drawing/2014/main" id="{FFD6DE51-122D-575F-A7C4-F3AB79A714E1}"/>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backgroundRemoval t="8000" b="90000" l="10000" r="92000">
                            <a14:foregroundMark x1="41500" y1="20500" x2="41500" y2="20500"/>
                            <a14:foregroundMark x1="68000" y1="8000" x2="68000" y2="8000"/>
                            <a14:foregroundMark x1="92000" y1="27500" x2="92000" y2="27500"/>
                            <a14:foregroundMark x1="76500" y1="19500" x2="76500" y2="19500"/>
                          </a14:backgroundRemoval>
                        </a14:imgEffect>
                      </a14:imgLayer>
                    </a14:imgProps>
                  </a:ext>
                  <a:ext uri="{28A0092B-C50C-407E-A947-70E740481C1C}">
                    <a14:useLocalDpi xmlns:a14="http://schemas.microsoft.com/office/drawing/2010/main" val="0"/>
                  </a:ext>
                </a:extLst>
              </a:blip>
              <a:srcRect/>
              <a:stretch>
                <a:fillRect/>
              </a:stretch>
            </p:blipFill>
            <p:spPr bwMode="auto">
              <a:xfrm>
                <a:off x="339884" y="3774566"/>
                <a:ext cx="1744019" cy="1502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5F1FF2CD-BDD2-7157-BEC3-AA0B5BA75654}"/>
                </a:ext>
              </a:extLst>
            </p:cNvPr>
            <p:cNvGrpSpPr/>
            <p:nvPr/>
          </p:nvGrpSpPr>
          <p:grpSpPr>
            <a:xfrm>
              <a:off x="2625794" y="1353184"/>
              <a:ext cx="155765" cy="167168"/>
              <a:chOff x="276837" y="3645894"/>
              <a:chExt cx="2922732" cy="2229206"/>
            </a:xfrm>
          </p:grpSpPr>
          <p:sp>
            <p:nvSpPr>
              <p:cNvPr id="62" name="Rectangle 61">
                <a:extLst>
                  <a:ext uri="{FF2B5EF4-FFF2-40B4-BE49-F238E27FC236}">
                    <a16:creationId xmlns:a16="http://schemas.microsoft.com/office/drawing/2014/main" id="{C9DF48ED-A2B1-D7C6-1959-F4655AC32F53}"/>
                  </a:ext>
                </a:extLst>
              </p:cNvPr>
              <p:cNvSpPr/>
              <p:nvPr/>
            </p:nvSpPr>
            <p:spPr bwMode="auto">
              <a:xfrm>
                <a:off x="276837" y="3645894"/>
                <a:ext cx="2922732" cy="2229206"/>
              </a:xfrm>
              <a:prstGeom prst="rect">
                <a:avLst/>
              </a:prstGeom>
              <a:solidFill>
                <a:schemeClr val="accent3">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63" name="Picture 6" descr="Image result for metadata icon">
                <a:extLst>
                  <a:ext uri="{FF2B5EF4-FFF2-40B4-BE49-F238E27FC236}">
                    <a16:creationId xmlns:a16="http://schemas.microsoft.com/office/drawing/2014/main" id="{34CA2DFE-6E3B-2049-763E-D62A170392E4}"/>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backgroundRemoval t="8000" b="90000" l="10000" r="92000">
                            <a14:foregroundMark x1="41500" y1="20500" x2="41500" y2="20500"/>
                            <a14:foregroundMark x1="68000" y1="8000" x2="68000" y2="8000"/>
                            <a14:foregroundMark x1="92000" y1="27500" x2="92000" y2="27500"/>
                            <a14:foregroundMark x1="76500" y1="19500" x2="76500" y2="19500"/>
                          </a14:backgroundRemoval>
                        </a14:imgEffect>
                      </a14:imgLayer>
                    </a14:imgProps>
                  </a:ext>
                  <a:ext uri="{28A0092B-C50C-407E-A947-70E740481C1C}">
                    <a14:useLocalDpi xmlns:a14="http://schemas.microsoft.com/office/drawing/2010/main" val="0"/>
                  </a:ext>
                </a:extLst>
              </a:blip>
              <a:srcRect/>
              <a:stretch>
                <a:fillRect/>
              </a:stretch>
            </p:blipFill>
            <p:spPr bwMode="auto">
              <a:xfrm>
                <a:off x="339884" y="3774566"/>
                <a:ext cx="1744019" cy="1502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418C72D1-35D5-BA0F-3932-A177B673FFEE}"/>
                </a:ext>
              </a:extLst>
            </p:cNvPr>
            <p:cNvGrpSpPr/>
            <p:nvPr/>
          </p:nvGrpSpPr>
          <p:grpSpPr>
            <a:xfrm>
              <a:off x="3172917" y="1298754"/>
              <a:ext cx="155765" cy="167168"/>
              <a:chOff x="276837" y="3645894"/>
              <a:chExt cx="2922732" cy="2229206"/>
            </a:xfrm>
          </p:grpSpPr>
          <p:sp>
            <p:nvSpPr>
              <p:cNvPr id="60" name="Rectangle 59">
                <a:extLst>
                  <a:ext uri="{FF2B5EF4-FFF2-40B4-BE49-F238E27FC236}">
                    <a16:creationId xmlns:a16="http://schemas.microsoft.com/office/drawing/2014/main" id="{EB88339C-328F-4CA6-90F7-CA691F700EAE}"/>
                  </a:ext>
                </a:extLst>
              </p:cNvPr>
              <p:cNvSpPr/>
              <p:nvPr/>
            </p:nvSpPr>
            <p:spPr bwMode="auto">
              <a:xfrm>
                <a:off x="276837" y="3645894"/>
                <a:ext cx="2922732" cy="2229206"/>
              </a:xfrm>
              <a:prstGeom prst="rect">
                <a:avLst/>
              </a:prstGeom>
              <a:solidFill>
                <a:schemeClr val="accent3">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61" name="Picture 6" descr="Image result for metadata icon">
                <a:extLst>
                  <a:ext uri="{FF2B5EF4-FFF2-40B4-BE49-F238E27FC236}">
                    <a16:creationId xmlns:a16="http://schemas.microsoft.com/office/drawing/2014/main" id="{8D16748E-E032-1FE6-541E-10F2F23ECE3A}"/>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backgroundRemoval t="8000" b="90000" l="10000" r="92000">
                            <a14:foregroundMark x1="41500" y1="20500" x2="41500" y2="20500"/>
                            <a14:foregroundMark x1="68000" y1="8000" x2="68000" y2="8000"/>
                            <a14:foregroundMark x1="92000" y1="27500" x2="92000" y2="27500"/>
                            <a14:foregroundMark x1="76500" y1="19500" x2="76500" y2="19500"/>
                          </a14:backgroundRemoval>
                        </a14:imgEffect>
                      </a14:imgLayer>
                    </a14:imgProps>
                  </a:ext>
                  <a:ext uri="{28A0092B-C50C-407E-A947-70E740481C1C}">
                    <a14:useLocalDpi xmlns:a14="http://schemas.microsoft.com/office/drawing/2010/main" val="0"/>
                  </a:ext>
                </a:extLst>
              </a:blip>
              <a:srcRect/>
              <a:stretch>
                <a:fillRect/>
              </a:stretch>
            </p:blipFill>
            <p:spPr bwMode="auto">
              <a:xfrm>
                <a:off x="339884" y="3774566"/>
                <a:ext cx="1744019" cy="1502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4A01A81-F11F-1CA0-3109-0C04918B4BAA}"/>
                </a:ext>
              </a:extLst>
            </p:cNvPr>
            <p:cNvGrpSpPr/>
            <p:nvPr/>
          </p:nvGrpSpPr>
          <p:grpSpPr>
            <a:xfrm>
              <a:off x="3644299" y="1459323"/>
              <a:ext cx="155765" cy="167168"/>
              <a:chOff x="276837" y="3645894"/>
              <a:chExt cx="2922732" cy="2229206"/>
            </a:xfrm>
          </p:grpSpPr>
          <p:sp>
            <p:nvSpPr>
              <p:cNvPr id="58" name="Rectangle 57">
                <a:extLst>
                  <a:ext uri="{FF2B5EF4-FFF2-40B4-BE49-F238E27FC236}">
                    <a16:creationId xmlns:a16="http://schemas.microsoft.com/office/drawing/2014/main" id="{480EC865-D998-FC42-68C5-7EF5DC44B49E}"/>
                  </a:ext>
                </a:extLst>
              </p:cNvPr>
              <p:cNvSpPr/>
              <p:nvPr/>
            </p:nvSpPr>
            <p:spPr bwMode="auto">
              <a:xfrm>
                <a:off x="276837" y="3645894"/>
                <a:ext cx="2922732" cy="2229206"/>
              </a:xfrm>
              <a:prstGeom prst="rect">
                <a:avLst/>
              </a:prstGeom>
              <a:solidFill>
                <a:schemeClr val="accent3">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59" name="Picture 6" descr="Image result for metadata icon">
                <a:extLst>
                  <a:ext uri="{FF2B5EF4-FFF2-40B4-BE49-F238E27FC236}">
                    <a16:creationId xmlns:a16="http://schemas.microsoft.com/office/drawing/2014/main" id="{62AEFEB2-98AD-9B0D-CA76-5EF2C6DA5850}"/>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backgroundRemoval t="8000" b="90000" l="10000" r="92000">
                            <a14:foregroundMark x1="41500" y1="20500" x2="41500" y2="20500"/>
                            <a14:foregroundMark x1="68000" y1="8000" x2="68000" y2="8000"/>
                            <a14:foregroundMark x1="92000" y1="27500" x2="92000" y2="27500"/>
                            <a14:foregroundMark x1="76500" y1="19500" x2="76500" y2="19500"/>
                          </a14:backgroundRemoval>
                        </a14:imgEffect>
                      </a14:imgLayer>
                    </a14:imgProps>
                  </a:ext>
                  <a:ext uri="{28A0092B-C50C-407E-A947-70E740481C1C}">
                    <a14:useLocalDpi xmlns:a14="http://schemas.microsoft.com/office/drawing/2010/main" val="0"/>
                  </a:ext>
                </a:extLst>
              </a:blip>
              <a:srcRect/>
              <a:stretch>
                <a:fillRect/>
              </a:stretch>
            </p:blipFill>
            <p:spPr bwMode="auto">
              <a:xfrm>
                <a:off x="339884" y="3774566"/>
                <a:ext cx="1744019" cy="1502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88F5DC86-23BD-564F-E52A-892C7905BC96}"/>
                </a:ext>
              </a:extLst>
            </p:cNvPr>
            <p:cNvGrpSpPr/>
            <p:nvPr/>
          </p:nvGrpSpPr>
          <p:grpSpPr>
            <a:xfrm>
              <a:off x="2995755" y="2184552"/>
              <a:ext cx="155765" cy="167168"/>
              <a:chOff x="276837" y="3645894"/>
              <a:chExt cx="2922732" cy="2229206"/>
            </a:xfrm>
          </p:grpSpPr>
          <p:sp>
            <p:nvSpPr>
              <p:cNvPr id="56" name="Rectangle 55">
                <a:extLst>
                  <a:ext uri="{FF2B5EF4-FFF2-40B4-BE49-F238E27FC236}">
                    <a16:creationId xmlns:a16="http://schemas.microsoft.com/office/drawing/2014/main" id="{84420F4A-B7AB-1EF4-20D7-D6FD9C0D3D36}"/>
                  </a:ext>
                </a:extLst>
              </p:cNvPr>
              <p:cNvSpPr/>
              <p:nvPr/>
            </p:nvSpPr>
            <p:spPr bwMode="auto">
              <a:xfrm>
                <a:off x="276837" y="3645894"/>
                <a:ext cx="2922732" cy="2229206"/>
              </a:xfrm>
              <a:prstGeom prst="rect">
                <a:avLst/>
              </a:prstGeom>
              <a:solidFill>
                <a:schemeClr val="accent3">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57" name="Picture 6" descr="Image result for metadata icon">
                <a:extLst>
                  <a:ext uri="{FF2B5EF4-FFF2-40B4-BE49-F238E27FC236}">
                    <a16:creationId xmlns:a16="http://schemas.microsoft.com/office/drawing/2014/main" id="{7364B207-7B54-DF21-0D43-9BCD36DFADD1}"/>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backgroundRemoval t="8000" b="90000" l="10000" r="92000">
                            <a14:foregroundMark x1="41500" y1="20500" x2="41500" y2="20500"/>
                            <a14:foregroundMark x1="68000" y1="8000" x2="68000" y2="8000"/>
                            <a14:foregroundMark x1="92000" y1="27500" x2="92000" y2="27500"/>
                            <a14:foregroundMark x1="76500" y1="19500" x2="76500" y2="19500"/>
                          </a14:backgroundRemoval>
                        </a14:imgEffect>
                      </a14:imgLayer>
                    </a14:imgProps>
                  </a:ext>
                  <a:ext uri="{28A0092B-C50C-407E-A947-70E740481C1C}">
                    <a14:useLocalDpi xmlns:a14="http://schemas.microsoft.com/office/drawing/2010/main" val="0"/>
                  </a:ext>
                </a:extLst>
              </a:blip>
              <a:srcRect/>
              <a:stretch>
                <a:fillRect/>
              </a:stretch>
            </p:blipFill>
            <p:spPr bwMode="auto">
              <a:xfrm>
                <a:off x="339884" y="3774566"/>
                <a:ext cx="1744019" cy="15021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7" name="Straight Arrow Connector 26">
              <a:extLst>
                <a:ext uri="{FF2B5EF4-FFF2-40B4-BE49-F238E27FC236}">
                  <a16:creationId xmlns:a16="http://schemas.microsoft.com/office/drawing/2014/main" id="{49CA196A-D5E7-618A-3820-049F8F82E214}"/>
                </a:ext>
              </a:extLst>
            </p:cNvPr>
            <p:cNvCxnSpPr>
              <a:cxnSpLocks/>
              <a:stCxn id="67" idx="2"/>
            </p:cNvCxnSpPr>
            <p:nvPr/>
          </p:nvCxnSpPr>
          <p:spPr>
            <a:xfrm>
              <a:off x="5743588" y="2162210"/>
              <a:ext cx="578249" cy="1864506"/>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F39007C-A963-5263-D396-33B318D0A4CF}"/>
                </a:ext>
              </a:extLst>
            </p:cNvPr>
            <p:cNvCxnSpPr>
              <a:cxnSpLocks/>
              <a:stCxn id="67" idx="2"/>
              <a:endCxn id="76" idx="1"/>
            </p:cNvCxnSpPr>
            <p:nvPr/>
          </p:nvCxnSpPr>
          <p:spPr>
            <a:xfrm>
              <a:off x="5743588" y="2162210"/>
              <a:ext cx="530817" cy="2570989"/>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9407382-7D3A-523B-D4EE-93AEEC28AE5A}"/>
                </a:ext>
              </a:extLst>
            </p:cNvPr>
            <p:cNvCxnSpPr>
              <a:stCxn id="80" idx="3"/>
              <a:endCxn id="64" idx="1"/>
            </p:cNvCxnSpPr>
            <p:nvPr/>
          </p:nvCxnSpPr>
          <p:spPr>
            <a:xfrm flipV="1">
              <a:off x="993688" y="1344410"/>
              <a:ext cx="1361010" cy="1030725"/>
            </a:xfrm>
            <a:prstGeom prst="straightConnector1">
              <a:avLst/>
            </a:prstGeom>
            <a:ln w="9525" cmpd="sng">
              <a:solidFill>
                <a:schemeClr val="accent1">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482EA1A-FFC8-BB8D-6A87-CE551643EFA8}"/>
                </a:ext>
              </a:extLst>
            </p:cNvPr>
            <p:cNvCxnSpPr>
              <a:cxnSpLocks/>
              <a:stCxn id="80" idx="3"/>
              <a:endCxn id="62" idx="1"/>
            </p:cNvCxnSpPr>
            <p:nvPr/>
          </p:nvCxnSpPr>
          <p:spPr>
            <a:xfrm flipV="1">
              <a:off x="993688" y="1436768"/>
              <a:ext cx="1632106" cy="938367"/>
            </a:xfrm>
            <a:prstGeom prst="straightConnector1">
              <a:avLst/>
            </a:prstGeom>
            <a:ln w="9525" cmpd="sng">
              <a:solidFill>
                <a:schemeClr val="accent1">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F8A943B8-1DF7-51C5-8557-7EEA5CD2CA43}"/>
                </a:ext>
              </a:extLst>
            </p:cNvPr>
            <p:cNvCxnSpPr>
              <a:cxnSpLocks/>
              <a:stCxn id="80" idx="3"/>
              <a:endCxn id="58" idx="2"/>
            </p:cNvCxnSpPr>
            <p:nvPr/>
          </p:nvCxnSpPr>
          <p:spPr>
            <a:xfrm flipV="1">
              <a:off x="993688" y="1626491"/>
              <a:ext cx="2728494" cy="748644"/>
            </a:xfrm>
            <a:prstGeom prst="straightConnector1">
              <a:avLst/>
            </a:prstGeom>
            <a:ln w="9525" cmpd="sng">
              <a:solidFill>
                <a:schemeClr val="accent1">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D3EF973-5496-F907-EE76-32C30A5F88F7}"/>
                </a:ext>
              </a:extLst>
            </p:cNvPr>
            <p:cNvCxnSpPr>
              <a:cxnSpLocks/>
              <a:stCxn id="80" idx="3"/>
              <a:endCxn id="60" idx="2"/>
            </p:cNvCxnSpPr>
            <p:nvPr/>
          </p:nvCxnSpPr>
          <p:spPr>
            <a:xfrm flipV="1">
              <a:off x="993688" y="1465922"/>
              <a:ext cx="2257112" cy="909213"/>
            </a:xfrm>
            <a:prstGeom prst="straightConnector1">
              <a:avLst/>
            </a:prstGeom>
            <a:ln w="9525" cmpd="sng">
              <a:solidFill>
                <a:schemeClr val="accent1">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2E3D931-5266-3CFA-8683-73AD2491F60E}"/>
                </a:ext>
              </a:extLst>
            </p:cNvPr>
            <p:cNvCxnSpPr>
              <a:cxnSpLocks/>
              <a:stCxn id="88" idx="3"/>
              <a:endCxn id="64" idx="1"/>
            </p:cNvCxnSpPr>
            <p:nvPr/>
          </p:nvCxnSpPr>
          <p:spPr>
            <a:xfrm>
              <a:off x="1679611" y="773532"/>
              <a:ext cx="675087" cy="570878"/>
            </a:xfrm>
            <a:prstGeom prst="straightConnector1">
              <a:avLst/>
            </a:prstGeom>
            <a:ln w="9525" cmpd="sng">
              <a:solidFill>
                <a:schemeClr val="accent1">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AB29E2A-96AF-2B6D-B4E1-8104F5435A0F}"/>
                </a:ext>
              </a:extLst>
            </p:cNvPr>
            <p:cNvCxnSpPr>
              <a:cxnSpLocks/>
              <a:stCxn id="86" idx="3"/>
              <a:endCxn id="65" idx="1"/>
            </p:cNvCxnSpPr>
            <p:nvPr/>
          </p:nvCxnSpPr>
          <p:spPr>
            <a:xfrm flipV="1">
              <a:off x="1628371" y="1326797"/>
              <a:ext cx="729687" cy="21034"/>
            </a:xfrm>
            <a:prstGeom prst="straightConnector1">
              <a:avLst/>
            </a:prstGeom>
            <a:ln w="9525" cmpd="sng">
              <a:solidFill>
                <a:schemeClr val="accent1">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17B83EF8-D1DE-60F8-6C93-B67D69D9D081}"/>
                </a:ext>
              </a:extLst>
            </p:cNvPr>
            <p:cNvCxnSpPr>
              <a:cxnSpLocks/>
              <a:stCxn id="56" idx="3"/>
              <a:endCxn id="73" idx="1"/>
            </p:cNvCxnSpPr>
            <p:nvPr/>
          </p:nvCxnSpPr>
          <p:spPr>
            <a:xfrm>
              <a:off x="3151520" y="2268136"/>
              <a:ext cx="2187243" cy="648055"/>
            </a:xfrm>
            <a:prstGeom prst="straightConnector1">
              <a:avLst/>
            </a:prstGeom>
            <a:ln w="9525" cmpd="sng">
              <a:solidFill>
                <a:schemeClr val="accent3">
                  <a:lumMod val="50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64158C4-4852-39E7-3B71-55E1D4BCF7E3}"/>
                </a:ext>
              </a:extLst>
            </p:cNvPr>
            <p:cNvCxnSpPr>
              <a:cxnSpLocks/>
              <a:stCxn id="64" idx="3"/>
            </p:cNvCxnSpPr>
            <p:nvPr/>
          </p:nvCxnSpPr>
          <p:spPr>
            <a:xfrm>
              <a:off x="2510463" y="1344410"/>
              <a:ext cx="3763941" cy="944486"/>
            </a:xfrm>
            <a:prstGeom prst="straightConnector1">
              <a:avLst/>
            </a:prstGeom>
            <a:ln w="9525" cmpd="sng">
              <a:solidFill>
                <a:schemeClr val="accent3">
                  <a:lumMod val="50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5BF7251C-B8E7-9591-48C9-23A0739E67FF}"/>
                </a:ext>
              </a:extLst>
            </p:cNvPr>
            <p:cNvCxnSpPr>
              <a:cxnSpLocks/>
              <a:stCxn id="60" idx="3"/>
              <a:endCxn id="67" idx="0"/>
            </p:cNvCxnSpPr>
            <p:nvPr/>
          </p:nvCxnSpPr>
          <p:spPr>
            <a:xfrm>
              <a:off x="3328682" y="1382338"/>
              <a:ext cx="2414906" cy="633336"/>
            </a:xfrm>
            <a:prstGeom prst="straightConnector1">
              <a:avLst/>
            </a:prstGeom>
            <a:ln w="9525" cmpd="sng">
              <a:solidFill>
                <a:schemeClr val="accent3">
                  <a:lumMod val="50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A5C866B-2107-794C-222B-5F9B1DB987FE}"/>
                </a:ext>
              </a:extLst>
            </p:cNvPr>
            <p:cNvCxnSpPr>
              <a:cxnSpLocks/>
              <a:stCxn id="58" idx="3"/>
              <a:endCxn id="71" idx="0"/>
            </p:cNvCxnSpPr>
            <p:nvPr/>
          </p:nvCxnSpPr>
          <p:spPr>
            <a:xfrm>
              <a:off x="3800064" y="1542907"/>
              <a:ext cx="2370390" cy="1317213"/>
            </a:xfrm>
            <a:prstGeom prst="straightConnector1">
              <a:avLst/>
            </a:prstGeom>
            <a:ln w="9525" cmpd="sng">
              <a:solidFill>
                <a:schemeClr val="accent3">
                  <a:lumMod val="50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AA5B0C7-56EF-C7A4-AAEC-0A780406C13A}"/>
                </a:ext>
              </a:extLst>
            </p:cNvPr>
            <p:cNvCxnSpPr>
              <a:cxnSpLocks/>
              <a:stCxn id="62" idx="3"/>
              <a:endCxn id="72" idx="1"/>
            </p:cNvCxnSpPr>
            <p:nvPr/>
          </p:nvCxnSpPr>
          <p:spPr>
            <a:xfrm>
              <a:off x="2781559" y="1436768"/>
              <a:ext cx="4411200" cy="1464119"/>
            </a:xfrm>
            <a:prstGeom prst="straightConnector1">
              <a:avLst/>
            </a:prstGeom>
            <a:ln w="9525" cmpd="sng">
              <a:solidFill>
                <a:schemeClr val="accent3">
                  <a:lumMod val="50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0" name="Rectangle: Rounded Corners 39">
              <a:extLst>
                <a:ext uri="{FF2B5EF4-FFF2-40B4-BE49-F238E27FC236}">
                  <a16:creationId xmlns:a16="http://schemas.microsoft.com/office/drawing/2014/main" id="{D20D17DC-6280-BC10-C3A6-DF3CFAE49852}"/>
                </a:ext>
              </a:extLst>
            </p:cNvPr>
            <p:cNvSpPr/>
            <p:nvPr/>
          </p:nvSpPr>
          <p:spPr bwMode="auto">
            <a:xfrm>
              <a:off x="2732401" y="2564859"/>
              <a:ext cx="218285" cy="121624"/>
            </a:xfrm>
            <a:prstGeom prst="roundRect">
              <a:avLst/>
            </a:prstGeom>
            <a:solidFill>
              <a:schemeClr val="accent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1" name="Rectangle: Rounded Corners 40">
              <a:extLst>
                <a:ext uri="{FF2B5EF4-FFF2-40B4-BE49-F238E27FC236}">
                  <a16:creationId xmlns:a16="http://schemas.microsoft.com/office/drawing/2014/main" id="{D322BA23-3F19-1D5E-7DA2-556B6C6A0C2A}"/>
                </a:ext>
              </a:extLst>
            </p:cNvPr>
            <p:cNvSpPr/>
            <p:nvPr/>
          </p:nvSpPr>
          <p:spPr bwMode="auto">
            <a:xfrm>
              <a:off x="2994459" y="2778041"/>
              <a:ext cx="218285" cy="121624"/>
            </a:xfrm>
            <a:prstGeom prst="roundRect">
              <a:avLst/>
            </a:prstGeom>
            <a:solidFill>
              <a:schemeClr val="accent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2" name="Rectangle: Rounded Corners 41">
              <a:extLst>
                <a:ext uri="{FF2B5EF4-FFF2-40B4-BE49-F238E27FC236}">
                  <a16:creationId xmlns:a16="http://schemas.microsoft.com/office/drawing/2014/main" id="{94E78A53-67E2-DDBB-2620-A3F248205BE9}"/>
                </a:ext>
              </a:extLst>
            </p:cNvPr>
            <p:cNvSpPr/>
            <p:nvPr/>
          </p:nvSpPr>
          <p:spPr bwMode="auto">
            <a:xfrm>
              <a:off x="3231790" y="2441982"/>
              <a:ext cx="218285" cy="121624"/>
            </a:xfrm>
            <a:prstGeom prst="roundRect">
              <a:avLst/>
            </a:prstGeom>
            <a:solidFill>
              <a:schemeClr val="accent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3" name="Rectangle: Rounded Corners 42">
              <a:extLst>
                <a:ext uri="{FF2B5EF4-FFF2-40B4-BE49-F238E27FC236}">
                  <a16:creationId xmlns:a16="http://schemas.microsoft.com/office/drawing/2014/main" id="{B83AF4C0-84CD-09B9-489F-843E540E6071}"/>
                </a:ext>
              </a:extLst>
            </p:cNvPr>
            <p:cNvSpPr/>
            <p:nvPr/>
          </p:nvSpPr>
          <p:spPr bwMode="auto">
            <a:xfrm>
              <a:off x="3567163" y="2677765"/>
              <a:ext cx="218285" cy="121624"/>
            </a:xfrm>
            <a:prstGeom prst="roundRect">
              <a:avLst/>
            </a:prstGeom>
            <a:solidFill>
              <a:schemeClr val="accent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cxnSp>
          <p:nvCxnSpPr>
            <p:cNvPr id="44" name="Straight Arrow Connector 43">
              <a:extLst>
                <a:ext uri="{FF2B5EF4-FFF2-40B4-BE49-F238E27FC236}">
                  <a16:creationId xmlns:a16="http://schemas.microsoft.com/office/drawing/2014/main" id="{668AD648-81F2-7F8E-1AFB-177F03E6EA8A}"/>
                </a:ext>
              </a:extLst>
            </p:cNvPr>
            <p:cNvCxnSpPr>
              <a:cxnSpLocks/>
              <a:stCxn id="41" idx="2"/>
              <a:endCxn id="54" idx="0"/>
            </p:cNvCxnSpPr>
            <p:nvPr/>
          </p:nvCxnSpPr>
          <p:spPr>
            <a:xfrm>
              <a:off x="3103603" y="2899665"/>
              <a:ext cx="1452925" cy="858495"/>
            </a:xfrm>
            <a:prstGeom prst="straightConnector1">
              <a:avLst/>
            </a:prstGeom>
            <a:ln w="28575" cmpd="sng">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B7BF9B60-8B9E-6EEE-BF13-618CFA2273E5}"/>
                </a:ext>
              </a:extLst>
            </p:cNvPr>
            <p:cNvSpPr/>
            <p:nvPr/>
          </p:nvSpPr>
          <p:spPr bwMode="auto">
            <a:xfrm>
              <a:off x="4227238" y="3935009"/>
              <a:ext cx="352338" cy="269936"/>
            </a:xfrm>
            <a:prstGeom prst="ellipse">
              <a:avLst/>
            </a:prstGeom>
            <a:noFill/>
            <a:ln w="12700">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6" name="Oval 45">
              <a:extLst>
                <a:ext uri="{FF2B5EF4-FFF2-40B4-BE49-F238E27FC236}">
                  <a16:creationId xmlns:a16="http://schemas.microsoft.com/office/drawing/2014/main" id="{9F278E57-484C-2D77-FA90-C4F242CF9A20}"/>
                </a:ext>
              </a:extLst>
            </p:cNvPr>
            <p:cNvSpPr/>
            <p:nvPr/>
          </p:nvSpPr>
          <p:spPr bwMode="auto">
            <a:xfrm>
              <a:off x="7148271" y="4044418"/>
              <a:ext cx="352338" cy="269936"/>
            </a:xfrm>
            <a:prstGeom prst="ellipse">
              <a:avLst/>
            </a:prstGeom>
            <a:noFill/>
            <a:ln w="12700">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7" name="Oval 46">
              <a:extLst>
                <a:ext uri="{FF2B5EF4-FFF2-40B4-BE49-F238E27FC236}">
                  <a16:creationId xmlns:a16="http://schemas.microsoft.com/office/drawing/2014/main" id="{A4738B4F-4C8C-3326-A5E5-6A48DB71C645}"/>
                </a:ext>
              </a:extLst>
            </p:cNvPr>
            <p:cNvSpPr/>
            <p:nvPr/>
          </p:nvSpPr>
          <p:spPr bwMode="auto">
            <a:xfrm>
              <a:off x="6278482" y="3861731"/>
              <a:ext cx="352338" cy="269936"/>
            </a:xfrm>
            <a:prstGeom prst="ellipse">
              <a:avLst/>
            </a:prstGeom>
            <a:noFill/>
            <a:ln w="12700">
              <a:solidFill>
                <a:srgbClr val="FFC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cxnSp>
          <p:nvCxnSpPr>
            <p:cNvPr id="48" name="Connector: Curved 47">
              <a:extLst>
                <a:ext uri="{FF2B5EF4-FFF2-40B4-BE49-F238E27FC236}">
                  <a16:creationId xmlns:a16="http://schemas.microsoft.com/office/drawing/2014/main" id="{879970A1-7025-AA25-43B7-340EB284687E}"/>
                </a:ext>
              </a:extLst>
            </p:cNvPr>
            <p:cNvCxnSpPr>
              <a:cxnSpLocks/>
              <a:stCxn id="47" idx="0"/>
              <a:endCxn id="67" idx="3"/>
            </p:cNvCxnSpPr>
            <p:nvPr/>
          </p:nvCxnSpPr>
          <p:spPr>
            <a:xfrm rot="16200000" flipV="1">
              <a:off x="5291469" y="2698549"/>
              <a:ext cx="1772789" cy="553576"/>
            </a:xfrm>
            <a:prstGeom prst="curvedConnector2">
              <a:avLst/>
            </a:prstGeom>
            <a:ln w="28575"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Connector: Curved 48">
              <a:extLst>
                <a:ext uri="{FF2B5EF4-FFF2-40B4-BE49-F238E27FC236}">
                  <a16:creationId xmlns:a16="http://schemas.microsoft.com/office/drawing/2014/main" id="{7AD88A03-F8C3-1CC9-1980-A7F99E63461D}"/>
                </a:ext>
              </a:extLst>
            </p:cNvPr>
            <p:cNvCxnSpPr>
              <a:cxnSpLocks/>
              <a:stCxn id="47" idx="2"/>
              <a:endCxn id="54" idx="3"/>
            </p:cNvCxnSpPr>
            <p:nvPr/>
          </p:nvCxnSpPr>
          <p:spPr>
            <a:xfrm rot="10800000" flipV="1">
              <a:off x="5718099" y="3996699"/>
              <a:ext cx="560382" cy="485204"/>
            </a:xfrm>
            <a:prstGeom prst="curvedConnector3">
              <a:avLst/>
            </a:prstGeom>
            <a:ln w="28575" cmpd="sng">
              <a:solidFill>
                <a:srgbClr val="FFC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F0B94C6B-4AE0-6214-3809-CA129FA277A3}"/>
                </a:ext>
              </a:extLst>
            </p:cNvPr>
            <p:cNvCxnSpPr>
              <a:cxnSpLocks/>
              <a:stCxn id="82" idx="3"/>
            </p:cNvCxnSpPr>
            <p:nvPr/>
          </p:nvCxnSpPr>
          <p:spPr>
            <a:xfrm flipV="1">
              <a:off x="1951169" y="2268136"/>
              <a:ext cx="1044586" cy="267568"/>
            </a:xfrm>
            <a:prstGeom prst="straightConnector1">
              <a:avLst/>
            </a:prstGeom>
            <a:ln w="9525" cmpd="sng">
              <a:solidFill>
                <a:srgbClr val="376092"/>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Connector: Curved 50">
              <a:extLst>
                <a:ext uri="{FF2B5EF4-FFF2-40B4-BE49-F238E27FC236}">
                  <a16:creationId xmlns:a16="http://schemas.microsoft.com/office/drawing/2014/main" id="{BCEE97EF-3613-B366-5812-0939E5918713}"/>
                </a:ext>
              </a:extLst>
            </p:cNvPr>
            <p:cNvCxnSpPr>
              <a:cxnSpLocks/>
              <a:stCxn id="67" idx="2"/>
              <a:endCxn id="7" idx="1"/>
            </p:cNvCxnSpPr>
            <p:nvPr/>
          </p:nvCxnSpPr>
          <p:spPr>
            <a:xfrm rot="5400000">
              <a:off x="3398819" y="3273752"/>
              <a:ext cx="3456311" cy="1233231"/>
            </a:xfrm>
            <a:prstGeom prst="curvedConnector3">
              <a:avLst/>
            </a:prstGeom>
            <a:ln>
              <a:tailEnd type="triangle"/>
            </a:ln>
            <a:effectLst>
              <a:glow rad="228600">
                <a:schemeClr val="accent6">
                  <a:satMod val="175000"/>
                  <a:alpha val="40000"/>
                </a:schemeClr>
              </a:glow>
              <a:outerShdw blurRad="45000" dist="25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grpSp>
          <p:nvGrpSpPr>
            <p:cNvPr id="52" name="Group 51">
              <a:extLst>
                <a:ext uri="{FF2B5EF4-FFF2-40B4-BE49-F238E27FC236}">
                  <a16:creationId xmlns:a16="http://schemas.microsoft.com/office/drawing/2014/main" id="{FFC3FBA2-5198-B05F-3515-5438E5CC82B3}"/>
                </a:ext>
              </a:extLst>
            </p:cNvPr>
            <p:cNvGrpSpPr/>
            <p:nvPr/>
          </p:nvGrpSpPr>
          <p:grpSpPr>
            <a:xfrm>
              <a:off x="3385387" y="3637170"/>
              <a:ext cx="2593175" cy="1568475"/>
              <a:chOff x="3410876" y="3308009"/>
              <a:chExt cx="2593175" cy="1568475"/>
            </a:xfrm>
          </p:grpSpPr>
          <p:sp>
            <p:nvSpPr>
              <p:cNvPr id="54" name="Rectangle: Rounded Corners 53">
                <a:extLst>
                  <a:ext uri="{FF2B5EF4-FFF2-40B4-BE49-F238E27FC236}">
                    <a16:creationId xmlns:a16="http://schemas.microsoft.com/office/drawing/2014/main" id="{60DA2551-A60D-4CD9-0EF7-A836B08AEA35}"/>
                  </a:ext>
                </a:extLst>
              </p:cNvPr>
              <p:cNvSpPr/>
              <p:nvPr/>
            </p:nvSpPr>
            <p:spPr bwMode="auto">
              <a:xfrm>
                <a:off x="3420445" y="3429000"/>
                <a:ext cx="2323143" cy="1447484"/>
              </a:xfrm>
              <a:prstGeom prst="roundRect">
                <a:avLst/>
              </a:prstGeom>
              <a:solidFill>
                <a:schemeClr val="accent2">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a:solidFill>
                      <a:srgbClr val="000000"/>
                    </a:solidFill>
                  </a:rPr>
                  <a:t>Loader</a:t>
                </a:r>
              </a:p>
            </p:txBody>
          </p:sp>
          <p:sp>
            <p:nvSpPr>
              <p:cNvPr id="55" name="TextBox 54">
                <a:extLst>
                  <a:ext uri="{FF2B5EF4-FFF2-40B4-BE49-F238E27FC236}">
                    <a16:creationId xmlns:a16="http://schemas.microsoft.com/office/drawing/2014/main" id="{B7F4A459-ABFB-06CC-D236-9766230BB71A}"/>
                  </a:ext>
                </a:extLst>
              </p:cNvPr>
              <p:cNvSpPr txBox="1"/>
              <p:nvPr/>
            </p:nvSpPr>
            <p:spPr>
              <a:xfrm>
                <a:off x="3410876" y="3308009"/>
                <a:ext cx="2593175" cy="1171659"/>
              </a:xfrm>
              <a:prstGeom prst="rect">
                <a:avLst/>
              </a:prstGeom>
              <a:noFill/>
            </p:spPr>
            <p:txBody>
              <a:bodyPr wrap="square" rtlCol="0">
                <a:spAutoFit/>
              </a:bodyPr>
              <a:lstStyle/>
              <a:p>
                <a:r>
                  <a:rPr lang="en-US" sz="800"/>
                  <a:t>types={“hdf5”:[“</a:t>
                </a:r>
                <a:r>
                  <a:rPr lang="en-US" sz="800" err="1"/>
                  <a:t>numpy</a:t>
                </a:r>
                <a:r>
                  <a:rPr lang="en-US" sz="800"/>
                  <a:t>”,]}</a:t>
                </a:r>
              </a:p>
              <a:p>
                <a:r>
                  <a:rPr lang="en-US" sz="800"/>
                  <a:t>def extract()</a:t>
                </a:r>
              </a:p>
              <a:p>
                <a:r>
                  <a:rPr lang="en-US" sz="800"/>
                  <a:t>def </a:t>
                </a:r>
                <a:r>
                  <a:rPr lang="en-US" sz="800" err="1"/>
                  <a:t>list_features</a:t>
                </a:r>
                <a:r>
                  <a:rPr lang="en-US" sz="800"/>
                  <a:t>()</a:t>
                </a:r>
              </a:p>
            </p:txBody>
          </p:sp>
        </p:grpSp>
        <p:cxnSp>
          <p:nvCxnSpPr>
            <p:cNvPr id="53" name="Connector: Curved 52">
              <a:extLst>
                <a:ext uri="{FF2B5EF4-FFF2-40B4-BE49-F238E27FC236}">
                  <a16:creationId xmlns:a16="http://schemas.microsoft.com/office/drawing/2014/main" id="{F55DD5AC-5CF6-6E7E-580D-6347BAFBAADB}"/>
                </a:ext>
              </a:extLst>
            </p:cNvPr>
            <p:cNvCxnSpPr>
              <a:cxnSpLocks/>
              <a:stCxn id="55" idx="0"/>
              <a:endCxn id="46" idx="1"/>
            </p:cNvCxnSpPr>
            <p:nvPr/>
          </p:nvCxnSpPr>
          <p:spPr>
            <a:xfrm rot="16200000" flipH="1">
              <a:off x="5717531" y="2601611"/>
              <a:ext cx="446778" cy="2517897"/>
            </a:xfrm>
            <a:prstGeom prst="curvedConnector3">
              <a:avLst>
                <a:gd name="adj1" fmla="val -102517"/>
              </a:avLst>
            </a:prstGeom>
            <a:ln w="127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2" name="Content Placeholder 1">
            <a:extLst>
              <a:ext uri="{FF2B5EF4-FFF2-40B4-BE49-F238E27FC236}">
                <a16:creationId xmlns:a16="http://schemas.microsoft.com/office/drawing/2014/main" id="{0244F0EE-6F48-40CD-9313-1DE003F1B0E3}"/>
              </a:ext>
            </a:extLst>
          </p:cNvPr>
          <p:cNvSpPr>
            <a:spLocks noGrp="1"/>
          </p:cNvSpPr>
          <p:nvPr>
            <p:ph idx="1"/>
          </p:nvPr>
        </p:nvSpPr>
        <p:spPr>
          <a:xfrm>
            <a:off x="609600" y="1228278"/>
            <a:ext cx="9763125" cy="4681874"/>
          </a:xfrm>
        </p:spPr>
        <p:txBody>
          <a:bodyPr>
            <a:normAutofit/>
          </a:bodyPr>
          <a:lstStyle/>
          <a:p>
            <a:r>
              <a:rPr lang="en-US" err="1"/>
              <a:t>Kosh</a:t>
            </a:r>
            <a:r>
              <a:rPr lang="en-US"/>
              <a:t> is built on top of Sina:</a:t>
            </a:r>
          </a:p>
          <a:p>
            <a:pPr lvl="1"/>
            <a:r>
              <a:rPr lang="en-US" err="1"/>
              <a:t>Kosh</a:t>
            </a:r>
            <a:r>
              <a:rPr lang="en-US"/>
              <a:t> can load a Sina store. Sina can query a </a:t>
            </a:r>
            <a:r>
              <a:rPr lang="en-US" err="1"/>
              <a:t>Kosh</a:t>
            </a:r>
            <a:r>
              <a:rPr lang="en-US"/>
              <a:t> store.</a:t>
            </a:r>
          </a:p>
          <a:p>
            <a:pPr lvl="1"/>
            <a:r>
              <a:rPr lang="en-US"/>
              <a:t>Sina is being integrated with Physics Codes.</a:t>
            </a:r>
          </a:p>
          <a:p>
            <a:pPr lvl="2"/>
            <a:r>
              <a:rPr lang="en-US"/>
              <a:t>Lots of Data and Metadata Accessible out of the box.</a:t>
            </a:r>
          </a:p>
          <a:p>
            <a:pPr lvl="1"/>
            <a:r>
              <a:rPr lang="en-US"/>
              <a:t>Multiple Database backends</a:t>
            </a:r>
          </a:p>
          <a:p>
            <a:pPr lvl="2"/>
            <a:r>
              <a:rPr lang="en-US"/>
              <a:t>Includes LC’s Kubernetes deployed MySQL and Cassandra DB.</a:t>
            </a:r>
          </a:p>
          <a:p>
            <a:pPr lvl="1"/>
            <a:r>
              <a:rPr lang="en-US"/>
              <a:t>Optimized query search</a:t>
            </a:r>
          </a:p>
          <a:p>
            <a:r>
              <a:rPr lang="en-US" err="1"/>
              <a:t>Kosh</a:t>
            </a:r>
            <a:r>
              <a:rPr lang="en-US"/>
              <a:t> has unique features:</a:t>
            </a:r>
          </a:p>
          <a:p>
            <a:pPr lvl="1"/>
            <a:r>
              <a:rPr lang="en-US" err="1"/>
              <a:t>Kosh</a:t>
            </a:r>
            <a:r>
              <a:rPr lang="en-US"/>
              <a:t> can access and process data </a:t>
            </a:r>
          </a:p>
          <a:p>
            <a:pPr marL="342900" lvl="1" indent="0">
              <a:buNone/>
            </a:pPr>
            <a:r>
              <a:rPr lang="en-US"/>
              <a:t>     in a consistent fashion, decoupled </a:t>
            </a:r>
          </a:p>
          <a:p>
            <a:pPr marL="342900" lvl="1" indent="0">
              <a:buNone/>
            </a:pPr>
            <a:r>
              <a:rPr lang="en-US"/>
              <a:t>     from data format and location via </a:t>
            </a:r>
          </a:p>
          <a:p>
            <a:pPr lvl="2"/>
            <a:r>
              <a:rPr lang="en-US"/>
              <a:t>"loaders“</a:t>
            </a:r>
          </a:p>
          <a:p>
            <a:pPr lvl="2"/>
            <a:r>
              <a:rPr lang="en-US"/>
              <a:t>"transformers“</a:t>
            </a:r>
          </a:p>
          <a:p>
            <a:pPr lvl="2"/>
            <a:r>
              <a:rPr lang="en-US"/>
              <a:t>"operators</a:t>
            </a:r>
            <a:endParaRPr lang="en-US" sz="1600"/>
          </a:p>
        </p:txBody>
      </p:sp>
      <p:sp>
        <p:nvSpPr>
          <p:cNvPr id="3" name="Title 2">
            <a:extLst>
              <a:ext uri="{FF2B5EF4-FFF2-40B4-BE49-F238E27FC236}">
                <a16:creationId xmlns:a16="http://schemas.microsoft.com/office/drawing/2014/main" id="{898EC051-583B-4BCF-8242-1326A3A612D0}"/>
              </a:ext>
            </a:extLst>
          </p:cNvPr>
          <p:cNvSpPr>
            <a:spLocks noGrp="1"/>
          </p:cNvSpPr>
          <p:nvPr>
            <p:ph type="title"/>
          </p:nvPr>
        </p:nvSpPr>
        <p:spPr/>
        <p:txBody>
          <a:bodyPr/>
          <a:lstStyle/>
          <a:p>
            <a:r>
              <a:rPr lang="en-US"/>
              <a:t>WEAVE’s </a:t>
            </a:r>
            <a:r>
              <a:rPr lang="en-US" err="1"/>
              <a:t>Kosh</a:t>
            </a:r>
            <a:r>
              <a:rPr lang="en-US"/>
              <a:t> Tool</a:t>
            </a:r>
            <a:br>
              <a:rPr lang="en-US" b="0"/>
            </a:br>
            <a:r>
              <a:rPr lang="en-US" sz="2400" b="0"/>
              <a:t>Why use </a:t>
            </a:r>
            <a:r>
              <a:rPr lang="en-US" sz="2400" b="0" err="1"/>
              <a:t>Kosh</a:t>
            </a:r>
            <a:r>
              <a:rPr lang="en-US" sz="2400" b="0"/>
              <a:t>?</a:t>
            </a:r>
          </a:p>
        </p:txBody>
      </p:sp>
    </p:spTree>
    <p:extLst>
      <p:ext uri="{BB962C8B-B14F-4D97-AF65-F5344CB8AC3E}">
        <p14:creationId xmlns:p14="http://schemas.microsoft.com/office/powerpoint/2010/main" val="163790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87040" y="220136"/>
            <a:ext cx="7447280" cy="1005840"/>
          </a:xfrm>
        </p:spPr>
        <p:txBody>
          <a:bodyPr/>
          <a:lstStyle/>
          <a:p>
            <a:r>
              <a:rPr lang="en-US">
                <a:solidFill>
                  <a:schemeClr val="tx1"/>
                </a:solidFill>
              </a:rPr>
              <a:t>IBIS</a:t>
            </a:r>
            <a:endParaRPr lang="en-US" sz="2400">
              <a:solidFill>
                <a:schemeClr val="tx1"/>
              </a:solidFill>
            </a:endParaRPr>
          </a:p>
        </p:txBody>
      </p:sp>
      <p:sp>
        <p:nvSpPr>
          <p:cNvPr id="6" name="Content Placeholder 5"/>
          <p:cNvSpPr>
            <a:spLocks noGrp="1"/>
          </p:cNvSpPr>
          <p:nvPr>
            <p:ph idx="1"/>
          </p:nvPr>
        </p:nvSpPr>
        <p:spPr>
          <a:xfrm>
            <a:off x="1989826" y="1436688"/>
            <a:ext cx="8231134" cy="4881532"/>
          </a:xfrm>
        </p:spPr>
        <p:txBody>
          <a:bodyPr/>
          <a:lstStyle/>
          <a:p>
            <a:r>
              <a:rPr lang="en-US" sz="2200"/>
              <a:t>IBIS (</a:t>
            </a:r>
            <a:r>
              <a:rPr lang="en-US" sz="2200">
                <a:solidFill>
                  <a:srgbClr val="FF0000"/>
                </a:solidFill>
              </a:rPr>
              <a:t>I</a:t>
            </a:r>
            <a:r>
              <a:rPr lang="en-US" sz="2200"/>
              <a:t>nteractive </a:t>
            </a:r>
            <a:r>
              <a:rPr lang="en-US" sz="2200">
                <a:solidFill>
                  <a:srgbClr val="FF0000"/>
                </a:solidFill>
              </a:rPr>
              <a:t>B</a:t>
            </a:r>
            <a:r>
              <a:rPr lang="en-US" sz="2200"/>
              <a:t>ayesian </a:t>
            </a:r>
            <a:r>
              <a:rPr lang="en-US" sz="2200">
                <a:solidFill>
                  <a:srgbClr val="FF0000"/>
                </a:solidFill>
              </a:rPr>
              <a:t>I</a:t>
            </a:r>
            <a:r>
              <a:rPr lang="en-US" sz="2200"/>
              <a:t>nference and </a:t>
            </a:r>
            <a:r>
              <a:rPr lang="en-US" sz="2200">
                <a:solidFill>
                  <a:srgbClr val="FF0000"/>
                </a:solidFill>
              </a:rPr>
              <a:t>S</a:t>
            </a:r>
            <a:r>
              <a:rPr lang="en-US" sz="2200"/>
              <a:t>ensitivity) is designed to allow users to generate statistical models after physics simulations have run to completion </a:t>
            </a:r>
          </a:p>
          <a:p>
            <a:r>
              <a:rPr lang="en-US" sz="2200"/>
              <a:t>These models can be used to predict the results of future simulation runs, and to perform sensitivity and uncertainty quantification analyses</a:t>
            </a:r>
          </a:p>
          <a:p>
            <a:r>
              <a:rPr lang="en-US" sz="2200" i="1"/>
              <a:t>Ibis</a:t>
            </a:r>
            <a:r>
              <a:rPr lang="en-US" sz="2200"/>
              <a:t> comes from the Egyptian word for the long-legged wading bird associated with the ancient Egyptian deity Thoth, god of science and magic</a:t>
            </a:r>
          </a:p>
          <a:p>
            <a:endParaRPr lang="en-US"/>
          </a:p>
        </p:txBody>
      </p:sp>
      <p:sp>
        <p:nvSpPr>
          <p:cNvPr id="7" name="TextBox 6"/>
          <p:cNvSpPr txBox="1"/>
          <p:nvPr/>
        </p:nvSpPr>
        <p:spPr>
          <a:xfrm>
            <a:off x="1524001" y="6411992"/>
            <a:ext cx="9144001" cy="276999"/>
          </a:xfrm>
          <a:prstGeom prst="rect">
            <a:avLst/>
          </a:prstGeom>
          <a:noFill/>
        </p:spPr>
        <p:txBody>
          <a:bodyPr wrap="square" rtlCol="0">
            <a:spAutoFit/>
          </a:bodyPr>
          <a:lstStyle/>
          <a:p>
            <a:pPr algn="ctr"/>
            <a:r>
              <a:rPr lang="en-US" sz="1200">
                <a:solidFill>
                  <a:srgbClr val="000000"/>
                </a:solidFill>
                <a:latin typeface="Calibri" pitchFamily="34" charset="0"/>
              </a:rPr>
              <a:t>Official Use Only</a:t>
            </a:r>
          </a:p>
        </p:txBody>
      </p:sp>
      <p:pic>
        <p:nvPicPr>
          <p:cNvPr id="3" name="Picture 2" descr="A picture containing star, dark, outdoor object, night sky&#10;&#10;Description automatically generated">
            <a:extLst>
              <a:ext uri="{FF2B5EF4-FFF2-40B4-BE49-F238E27FC236}">
                <a16:creationId xmlns:a16="http://schemas.microsoft.com/office/drawing/2014/main" id="{31BF9B26-37A5-5647-51EA-CE3681945622}"/>
              </a:ext>
            </a:extLst>
          </p:cNvPr>
          <p:cNvPicPr>
            <a:picLocks noChangeAspect="1"/>
          </p:cNvPicPr>
          <p:nvPr/>
        </p:nvPicPr>
        <p:blipFill>
          <a:blip r:embed="rId2"/>
          <a:stretch>
            <a:fillRect/>
          </a:stretch>
        </p:blipFill>
        <p:spPr>
          <a:xfrm>
            <a:off x="1659572" y="0"/>
            <a:ext cx="1195388" cy="1255430"/>
          </a:xfrm>
          <a:prstGeom prst="rect">
            <a:avLst/>
          </a:prstGeom>
        </p:spPr>
      </p:pic>
    </p:spTree>
    <p:extLst>
      <p:ext uri="{BB962C8B-B14F-4D97-AF65-F5344CB8AC3E}">
        <p14:creationId xmlns:p14="http://schemas.microsoft.com/office/powerpoint/2010/main" val="32733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1C13E-42BB-AFE3-3165-F1FFE59242E9}"/>
              </a:ext>
            </a:extLst>
          </p:cNvPr>
          <p:cNvSpPr>
            <a:spLocks noGrp="1"/>
          </p:cNvSpPr>
          <p:nvPr>
            <p:ph type="title"/>
          </p:nvPr>
        </p:nvSpPr>
        <p:spPr/>
        <p:txBody>
          <a:bodyPr/>
          <a:lstStyle/>
          <a:p>
            <a:r>
              <a:rPr lang="en-US" err="1"/>
              <a:t>PyDV</a:t>
            </a:r>
            <a:endParaRPr lang="en-US"/>
          </a:p>
        </p:txBody>
      </p:sp>
      <p:sp>
        <p:nvSpPr>
          <p:cNvPr id="3" name="Content Placeholder 2">
            <a:extLst>
              <a:ext uri="{FF2B5EF4-FFF2-40B4-BE49-F238E27FC236}">
                <a16:creationId xmlns:a16="http://schemas.microsoft.com/office/drawing/2014/main" id="{0E261FFC-B158-BBB5-8C5E-CB64AA86CC17}"/>
              </a:ext>
            </a:extLst>
          </p:cNvPr>
          <p:cNvSpPr>
            <a:spLocks noGrp="1"/>
          </p:cNvSpPr>
          <p:nvPr>
            <p:ph idx="1"/>
          </p:nvPr>
        </p:nvSpPr>
        <p:spPr>
          <a:xfrm>
            <a:off x="621101" y="1436688"/>
            <a:ext cx="10697688" cy="4881532"/>
          </a:xfrm>
        </p:spPr>
        <p:txBody>
          <a:bodyPr vert="horz" lIns="0" tIns="0" rIns="0" bIns="0" rtlCol="0" anchor="t">
            <a:normAutofit/>
          </a:bodyPr>
          <a:lstStyle/>
          <a:p>
            <a:r>
              <a:rPr lang="en-US">
                <a:latin typeface="Calibri"/>
                <a:cs typeface="Calibri"/>
              </a:rPr>
              <a:t>Python Data Visualizer (</a:t>
            </a:r>
            <a:r>
              <a:rPr lang="en-US" err="1">
                <a:latin typeface="Calibri"/>
                <a:cs typeface="Calibri"/>
              </a:rPr>
              <a:t>PyDV</a:t>
            </a:r>
            <a:r>
              <a:rPr lang="en-US">
                <a:latin typeface="Calibri"/>
                <a:cs typeface="Calibri"/>
              </a:rPr>
              <a:t>) allows the presentation, manipulation, and analysis of 1D data sets, i.e. (</a:t>
            </a:r>
            <a:r>
              <a:rPr lang="en-US" err="1">
                <a:latin typeface="Calibri"/>
                <a:cs typeface="Calibri"/>
              </a:rPr>
              <a:t>x,y</a:t>
            </a:r>
            <a:r>
              <a:rPr lang="en-US">
                <a:latin typeface="Calibri"/>
                <a:cs typeface="Calibri"/>
              </a:rPr>
              <a:t>) pairs</a:t>
            </a:r>
          </a:p>
          <a:p>
            <a:pPr lvl="1"/>
            <a:r>
              <a:rPr lang="en-US">
                <a:latin typeface="Calibri"/>
                <a:cs typeface="Calibri"/>
              </a:rPr>
              <a:t>Uses NumPy to manipulate data </a:t>
            </a:r>
          </a:p>
          <a:p>
            <a:pPr lvl="1"/>
            <a:r>
              <a:rPr lang="en-US">
                <a:latin typeface="Calibri"/>
                <a:cs typeface="Calibri"/>
              </a:rPr>
              <a:t>Plotting capabilities are built on top of Matplotlib</a:t>
            </a:r>
          </a:p>
          <a:p>
            <a:r>
              <a:rPr lang="en-US">
                <a:latin typeface="Calibri"/>
                <a:cs typeface="Calibri"/>
              </a:rPr>
              <a:t>Eliminates the need for a user to write tedious lines of code for mathematical and plotting operations</a:t>
            </a:r>
          </a:p>
          <a:p>
            <a:pPr>
              <a:buClr>
                <a:srgbClr val="376092"/>
              </a:buClr>
            </a:pPr>
            <a:endParaRPr lang="en-US"/>
          </a:p>
        </p:txBody>
      </p:sp>
      <p:pic>
        <p:nvPicPr>
          <p:cNvPr id="4" name="Picture 3">
            <a:extLst>
              <a:ext uri="{FF2B5EF4-FFF2-40B4-BE49-F238E27FC236}">
                <a16:creationId xmlns:a16="http://schemas.microsoft.com/office/drawing/2014/main" id="{06757616-F559-C8BA-4163-463BF82786C1}"/>
              </a:ext>
            </a:extLst>
          </p:cNvPr>
          <p:cNvPicPr>
            <a:picLocks noChangeAspect="1"/>
          </p:cNvPicPr>
          <p:nvPr/>
        </p:nvPicPr>
        <p:blipFill>
          <a:blip r:embed="rId2"/>
          <a:stretch>
            <a:fillRect/>
          </a:stretch>
        </p:blipFill>
        <p:spPr>
          <a:xfrm>
            <a:off x="2433373" y="3836274"/>
            <a:ext cx="1958409" cy="2167760"/>
          </a:xfrm>
          <a:prstGeom prst="rect">
            <a:avLst/>
          </a:prstGeom>
        </p:spPr>
      </p:pic>
      <p:pic>
        <p:nvPicPr>
          <p:cNvPr id="5" name="Picture 4">
            <a:extLst>
              <a:ext uri="{FF2B5EF4-FFF2-40B4-BE49-F238E27FC236}">
                <a16:creationId xmlns:a16="http://schemas.microsoft.com/office/drawing/2014/main" id="{69C2B037-4F5C-5204-8187-F5360D80F20C}"/>
              </a:ext>
            </a:extLst>
          </p:cNvPr>
          <p:cNvPicPr>
            <a:picLocks noChangeAspect="1"/>
          </p:cNvPicPr>
          <p:nvPr/>
        </p:nvPicPr>
        <p:blipFill>
          <a:blip r:embed="rId3"/>
          <a:stretch>
            <a:fillRect/>
          </a:stretch>
        </p:blipFill>
        <p:spPr>
          <a:xfrm>
            <a:off x="-2628" y="3939245"/>
            <a:ext cx="2442342" cy="1771322"/>
          </a:xfrm>
          <a:prstGeom prst="rect">
            <a:avLst/>
          </a:prstGeom>
        </p:spPr>
      </p:pic>
      <p:pic>
        <p:nvPicPr>
          <p:cNvPr id="6" name="Picture 5">
            <a:extLst>
              <a:ext uri="{FF2B5EF4-FFF2-40B4-BE49-F238E27FC236}">
                <a16:creationId xmlns:a16="http://schemas.microsoft.com/office/drawing/2014/main" id="{38E8DA37-2992-63D0-220C-CC720542E2BB}"/>
              </a:ext>
            </a:extLst>
          </p:cNvPr>
          <p:cNvPicPr>
            <a:picLocks noChangeAspect="1"/>
          </p:cNvPicPr>
          <p:nvPr/>
        </p:nvPicPr>
        <p:blipFill>
          <a:blip r:embed="rId4"/>
          <a:stretch>
            <a:fillRect/>
          </a:stretch>
        </p:blipFill>
        <p:spPr>
          <a:xfrm>
            <a:off x="52551" y="6001826"/>
            <a:ext cx="8684172" cy="319726"/>
          </a:xfrm>
          <a:prstGeom prst="rect">
            <a:avLst/>
          </a:prstGeom>
        </p:spPr>
      </p:pic>
      <p:pic>
        <p:nvPicPr>
          <p:cNvPr id="7" name="Picture 6">
            <a:extLst>
              <a:ext uri="{FF2B5EF4-FFF2-40B4-BE49-F238E27FC236}">
                <a16:creationId xmlns:a16="http://schemas.microsoft.com/office/drawing/2014/main" id="{FF77ED17-B656-EB72-7C01-8142C9BA6EFB}"/>
              </a:ext>
            </a:extLst>
          </p:cNvPr>
          <p:cNvPicPr>
            <a:picLocks noChangeAspect="1"/>
          </p:cNvPicPr>
          <p:nvPr/>
        </p:nvPicPr>
        <p:blipFill>
          <a:blip r:embed="rId5"/>
          <a:stretch>
            <a:fillRect/>
          </a:stretch>
        </p:blipFill>
        <p:spPr>
          <a:xfrm>
            <a:off x="4453759" y="3875098"/>
            <a:ext cx="7738241" cy="1551458"/>
          </a:xfrm>
          <a:prstGeom prst="rect">
            <a:avLst/>
          </a:prstGeom>
        </p:spPr>
      </p:pic>
    </p:spTree>
    <p:extLst>
      <p:ext uri="{BB962C8B-B14F-4D97-AF65-F5344CB8AC3E}">
        <p14:creationId xmlns:p14="http://schemas.microsoft.com/office/powerpoint/2010/main" val="1629889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000E2E-1527-DEE8-B92E-541006A7B03A}"/>
              </a:ext>
            </a:extLst>
          </p:cNvPr>
          <p:cNvSpPr>
            <a:spLocks noGrp="1"/>
          </p:cNvSpPr>
          <p:nvPr>
            <p:ph idx="1"/>
          </p:nvPr>
        </p:nvSpPr>
        <p:spPr>
          <a:xfrm>
            <a:off x="621100" y="1436688"/>
            <a:ext cx="10013769" cy="4881532"/>
          </a:xfrm>
        </p:spPr>
        <p:txBody>
          <a:bodyPr>
            <a:normAutofit lnSpcReduction="10000"/>
          </a:bodyPr>
          <a:lstStyle/>
          <a:p>
            <a:pPr marL="57150" indent="0">
              <a:buNone/>
            </a:pPr>
            <a:r>
              <a:rPr lang="en-US"/>
              <a:t>ssh into your instance: ssh -</a:t>
            </a:r>
            <a:r>
              <a:rPr lang="en-US" err="1"/>
              <a:t>i</a:t>
            </a:r>
            <a:r>
              <a:rPr lang="en-US"/>
              <a:t> aws-weave-2.pem ec2-user@ec2-xxx-xxx-xxx-xxx.us-west-1.compute.amazonaws.com</a:t>
            </a:r>
          </a:p>
          <a:p>
            <a:pPr marL="57150" indent="0">
              <a:buNone/>
            </a:pPr>
            <a:r>
              <a:rPr lang="en-US"/>
              <a:t>Run the setup script using your dedicated IP:</a:t>
            </a:r>
          </a:p>
          <a:p>
            <a:pPr marL="57150" indent="0">
              <a:buNone/>
            </a:pPr>
            <a:r>
              <a:rPr lang="en-US"/>
              <a:t>source ./</a:t>
            </a:r>
            <a:r>
              <a:rPr lang="en-US" err="1"/>
              <a:t>setup_instance.bash</a:t>
            </a:r>
            <a:endParaRPr lang="en-US"/>
          </a:p>
          <a:p>
            <a:pPr marL="57150" indent="0">
              <a:buNone/>
            </a:pPr>
            <a:r>
              <a:rPr lang="en-US"/>
              <a:t>Copy/paste the link ( something like http://ec2-xxx-xxx-xxx-xxx.us-west-1.compute.amazonaws.com:8888/lab</a:t>
            </a:r>
          </a:p>
          <a:p>
            <a:pPr marL="57150" indent="0">
              <a:buNone/>
            </a:pPr>
            <a:r>
              <a:rPr lang="en-US"/>
              <a:t>If you messed do not worry, simply run: </a:t>
            </a:r>
          </a:p>
          <a:p>
            <a:pPr marL="57150" indent="0">
              <a:buNone/>
            </a:pPr>
            <a:r>
              <a:rPr lang="en-US"/>
              <a:t>./</a:t>
            </a:r>
            <a:r>
              <a:rPr lang="en-US" err="1"/>
              <a:t>clean_and_reset.bash</a:t>
            </a:r>
            <a:r>
              <a:rPr lang="en-US"/>
              <a:t> </a:t>
            </a:r>
          </a:p>
          <a:p>
            <a:pPr marL="57150" indent="0">
              <a:buNone/>
            </a:pPr>
            <a:r>
              <a:rPr lang="en-US"/>
              <a:t>We recommend you use the </a:t>
            </a:r>
            <a:r>
              <a:rPr lang="en-US" err="1"/>
              <a:t>jupyter</a:t>
            </a:r>
            <a:r>
              <a:rPr lang="en-US"/>
              <a:t> lab terminal but you can also follow in the terminal.</a:t>
            </a:r>
          </a:p>
          <a:p>
            <a:pPr marL="57150" indent="0">
              <a:buNone/>
            </a:pPr>
            <a:endParaRPr lang="en-US"/>
          </a:p>
        </p:txBody>
      </p:sp>
      <p:sp>
        <p:nvSpPr>
          <p:cNvPr id="5" name="Title 4">
            <a:extLst>
              <a:ext uri="{FF2B5EF4-FFF2-40B4-BE49-F238E27FC236}">
                <a16:creationId xmlns:a16="http://schemas.microsoft.com/office/drawing/2014/main" id="{639600DA-D2AB-267C-1A7D-5635DB8506A0}"/>
              </a:ext>
            </a:extLst>
          </p:cNvPr>
          <p:cNvSpPr>
            <a:spLocks noGrp="1"/>
          </p:cNvSpPr>
          <p:nvPr>
            <p:ph type="title"/>
          </p:nvPr>
        </p:nvSpPr>
        <p:spPr/>
        <p:txBody>
          <a:bodyPr/>
          <a:lstStyle/>
          <a:p>
            <a:r>
              <a:rPr lang="en-US"/>
              <a:t>Tutorial</a:t>
            </a:r>
          </a:p>
        </p:txBody>
      </p:sp>
    </p:spTree>
    <p:extLst>
      <p:ext uri="{BB962C8B-B14F-4D97-AF65-F5344CB8AC3E}">
        <p14:creationId xmlns:p14="http://schemas.microsoft.com/office/powerpoint/2010/main" val="1768220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7DBD-3D7E-C619-F46A-81821E0D680A}"/>
              </a:ext>
            </a:extLst>
          </p:cNvPr>
          <p:cNvSpPr>
            <a:spLocks noGrp="1"/>
          </p:cNvSpPr>
          <p:nvPr>
            <p:ph type="title"/>
          </p:nvPr>
        </p:nvSpPr>
        <p:spPr/>
        <p:txBody>
          <a:bodyPr/>
          <a:lstStyle/>
          <a:p>
            <a:r>
              <a:rPr lang="en-US"/>
              <a:t>Rayleigh-Taylor Instability </a:t>
            </a:r>
          </a:p>
        </p:txBody>
      </p:sp>
      <mc:AlternateContent xmlns:mc="http://schemas.openxmlformats.org/markup-compatibility/2006" xmlns:a14="http://schemas.microsoft.com/office/drawing/2010/main">
        <mc:Choice Requires="a14">
          <p:sp>
            <p:nvSpPr>
              <p:cNvPr id="22" name="Content Placeholder 21">
                <a:extLst>
                  <a:ext uri="{FF2B5EF4-FFF2-40B4-BE49-F238E27FC236}">
                    <a16:creationId xmlns:a16="http://schemas.microsoft.com/office/drawing/2014/main" id="{C7AC5403-E6CC-48E6-6A7F-A9D85D522D24}"/>
                  </a:ext>
                </a:extLst>
              </p:cNvPr>
              <p:cNvSpPr>
                <a:spLocks noGrp="1"/>
              </p:cNvSpPr>
              <p:nvPr>
                <p:ph idx="1"/>
              </p:nvPr>
            </p:nvSpPr>
            <p:spPr/>
            <p:txBody>
              <a:bodyPr>
                <a:normAutofit fontScale="92500" lnSpcReduction="20000"/>
              </a:bodyPr>
              <a:lstStyle/>
              <a:p>
                <a:r>
                  <a:rPr lang="en-US"/>
                  <a:t>Instability of interface between two initially separated fluids under non-impulsive acceleration</a:t>
                </a:r>
              </a:p>
              <a:p>
                <a:pPr lvl="1"/>
                <a:r>
                  <a:rPr lang="en-US"/>
                  <a:t>e.g. heavy fluid suspended over light fluid in presence of gravity</a:t>
                </a:r>
              </a:p>
              <a:p>
                <a:r>
                  <a:rPr lang="en-US"/>
                  <a:t>Drives mixing of the two fluids</a:t>
                </a:r>
              </a:p>
              <a:p>
                <a:r>
                  <a:rPr lang="en-US"/>
                  <a:t>Growth rate dependent upon several parameters</a:t>
                </a:r>
              </a:p>
              <a:p>
                <a:pPr lvl="1"/>
                <a:r>
                  <a:rPr lang="en-US"/>
                  <a:t>Increases with Atwood number: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𝐻</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𝐿</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𝐻</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𝐿</m:t>
                            </m:r>
                          </m:sub>
                        </m:sSub>
                      </m:den>
                    </m:f>
                  </m:oMath>
                </a14:m>
                <a:endParaRPr lang="en-US"/>
              </a:p>
              <a:p>
                <a:pPr lvl="1"/>
                <a:r>
                  <a:rPr lang="en-US"/>
                  <a:t>Modal content of initial surface perturbation</a:t>
                </a:r>
              </a:p>
              <a:p>
                <a:pPr lvl="2"/>
                <a:r>
                  <a:rPr lang="en-US"/>
                  <a:t>Larger wavelengths grow faster/dominate</a:t>
                </a:r>
              </a:p>
              <a:p>
                <a:pPr lvl="1"/>
                <a:r>
                  <a:rPr lang="en-US"/>
                  <a:t>Acceleration</a:t>
                </a:r>
              </a:p>
              <a:p>
                <a:pPr lvl="1"/>
                <a:r>
                  <a:rPr lang="en-US"/>
                  <a:t>Miscibility of fluids</a:t>
                </a:r>
              </a:p>
              <a:p>
                <a:pPr lvl="1"/>
                <a:r>
                  <a:rPr lang="en-US"/>
                  <a:t>…</a:t>
                </a:r>
              </a:p>
            </p:txBody>
          </p:sp>
        </mc:Choice>
        <mc:Fallback xmlns="">
          <p:sp>
            <p:nvSpPr>
              <p:cNvPr id="22" name="Content Placeholder 21">
                <a:extLst>
                  <a:ext uri="{FF2B5EF4-FFF2-40B4-BE49-F238E27FC236}">
                    <a16:creationId xmlns:a16="http://schemas.microsoft.com/office/drawing/2014/main" id="{C7AC5403-E6CC-48E6-6A7F-A9D85D522D24}"/>
                  </a:ext>
                </a:extLst>
              </p:cNvPr>
              <p:cNvSpPr>
                <a:spLocks noGrp="1" noRot="1" noChangeAspect="1" noMove="1" noResize="1" noEditPoints="1" noAdjustHandles="1" noChangeArrowheads="1" noChangeShapeType="1" noTextEdit="1"/>
              </p:cNvSpPr>
              <p:nvPr>
                <p:ph idx="1"/>
              </p:nvPr>
            </p:nvSpPr>
            <p:spPr>
              <a:blipFill>
                <a:blip r:embed="rId2"/>
                <a:stretch>
                  <a:fillRect l="-1728" t="-3125" r="-2765"/>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7F535A85-E3F0-96C6-96F1-4C88114141B0}"/>
              </a:ext>
            </a:extLst>
          </p:cNvPr>
          <p:cNvGrpSpPr/>
          <p:nvPr/>
        </p:nvGrpSpPr>
        <p:grpSpPr>
          <a:xfrm>
            <a:off x="7006751" y="1433171"/>
            <a:ext cx="1828800" cy="1820358"/>
            <a:chOff x="1522932" y="2057400"/>
            <a:chExt cx="918642" cy="914401"/>
          </a:xfrm>
        </p:grpSpPr>
        <p:sp>
          <p:nvSpPr>
            <p:cNvPr id="15" name="Rectangle 14">
              <a:extLst>
                <a:ext uri="{FF2B5EF4-FFF2-40B4-BE49-F238E27FC236}">
                  <a16:creationId xmlns:a16="http://schemas.microsoft.com/office/drawing/2014/main" id="{EBF7CB48-4F30-1BAC-8508-54F82EBCAB9F}"/>
                </a:ext>
              </a:extLst>
            </p:cNvPr>
            <p:cNvSpPr/>
            <p:nvPr/>
          </p:nvSpPr>
          <p:spPr bwMode="auto">
            <a:xfrm>
              <a:off x="1525341" y="2057400"/>
              <a:ext cx="914400" cy="457200"/>
            </a:xfrm>
            <a:prstGeom prst="rect">
              <a:avLst/>
            </a:prstGeom>
            <a:solidFill>
              <a:srgbClr val="481669"/>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4" name="Freeform 13">
              <a:extLst>
                <a:ext uri="{FF2B5EF4-FFF2-40B4-BE49-F238E27FC236}">
                  <a16:creationId xmlns:a16="http://schemas.microsoft.com/office/drawing/2014/main" id="{3A56CC97-A9FB-CE8C-D03A-8CD224F45760}"/>
                </a:ext>
              </a:extLst>
            </p:cNvPr>
            <p:cNvSpPr/>
            <p:nvPr/>
          </p:nvSpPr>
          <p:spPr bwMode="auto">
            <a:xfrm>
              <a:off x="1522932" y="2393943"/>
              <a:ext cx="918642" cy="577858"/>
            </a:xfrm>
            <a:custGeom>
              <a:avLst/>
              <a:gdLst>
                <a:gd name="connsiteX0" fmla="*/ 76599 w 1067738"/>
                <a:gd name="connsiteY0" fmla="*/ 143299 h 1178982"/>
                <a:gd name="connsiteX1" fmla="*/ 295674 w 1067738"/>
                <a:gd name="connsiteY1" fmla="*/ 3599 h 1178982"/>
                <a:gd name="connsiteX2" fmla="*/ 527449 w 1067738"/>
                <a:gd name="connsiteY2" fmla="*/ 149649 h 1178982"/>
                <a:gd name="connsiteX3" fmla="*/ 768749 w 1067738"/>
                <a:gd name="connsiteY3" fmla="*/ 19474 h 1178982"/>
                <a:gd name="connsiteX4" fmla="*/ 990999 w 1067738"/>
                <a:gd name="connsiteY4" fmla="*/ 146474 h 1178982"/>
                <a:gd name="connsiteX5" fmla="*/ 990999 w 1067738"/>
                <a:gd name="connsiteY5" fmla="*/ 1067224 h 1178982"/>
                <a:gd name="connsiteX6" fmla="*/ 76599 w 1067738"/>
                <a:gd name="connsiteY6" fmla="*/ 1060874 h 1178982"/>
                <a:gd name="connsiteX7" fmla="*/ 76599 w 1067738"/>
                <a:gd name="connsiteY7" fmla="*/ 143299 h 1178982"/>
                <a:gd name="connsiteX0" fmla="*/ 76599 w 1067738"/>
                <a:gd name="connsiteY0" fmla="*/ 143299 h 1178982"/>
                <a:gd name="connsiteX1" fmla="*/ 295674 w 1067738"/>
                <a:gd name="connsiteY1" fmla="*/ 3599 h 1178982"/>
                <a:gd name="connsiteX2" fmla="*/ 527449 w 1067738"/>
                <a:gd name="connsiteY2" fmla="*/ 149649 h 1178982"/>
                <a:gd name="connsiteX3" fmla="*/ 768749 w 1067738"/>
                <a:gd name="connsiteY3" fmla="*/ 19474 h 1178982"/>
                <a:gd name="connsiteX4" fmla="*/ 990999 w 1067738"/>
                <a:gd name="connsiteY4" fmla="*/ 146474 h 1178982"/>
                <a:gd name="connsiteX5" fmla="*/ 990999 w 1067738"/>
                <a:gd name="connsiteY5" fmla="*/ 1067224 h 1178982"/>
                <a:gd name="connsiteX6" fmla="*/ 76599 w 1067738"/>
                <a:gd name="connsiteY6" fmla="*/ 1060874 h 1178982"/>
                <a:gd name="connsiteX7" fmla="*/ 76599 w 1067738"/>
                <a:gd name="connsiteY7" fmla="*/ 143299 h 1178982"/>
                <a:gd name="connsiteX0" fmla="*/ 76599 w 1058497"/>
                <a:gd name="connsiteY0" fmla="*/ 143299 h 1178982"/>
                <a:gd name="connsiteX1" fmla="*/ 295674 w 1058497"/>
                <a:gd name="connsiteY1" fmla="*/ 3599 h 1178982"/>
                <a:gd name="connsiteX2" fmla="*/ 527449 w 1058497"/>
                <a:gd name="connsiteY2" fmla="*/ 149649 h 1178982"/>
                <a:gd name="connsiteX3" fmla="*/ 768749 w 1058497"/>
                <a:gd name="connsiteY3" fmla="*/ 19474 h 1178982"/>
                <a:gd name="connsiteX4" fmla="*/ 990999 w 1058497"/>
                <a:gd name="connsiteY4" fmla="*/ 146474 h 1178982"/>
                <a:gd name="connsiteX5" fmla="*/ 990999 w 1058497"/>
                <a:gd name="connsiteY5" fmla="*/ 1067224 h 1178982"/>
                <a:gd name="connsiteX6" fmla="*/ 76599 w 1058497"/>
                <a:gd name="connsiteY6" fmla="*/ 1060874 h 1178982"/>
                <a:gd name="connsiteX7" fmla="*/ 76599 w 1058497"/>
                <a:gd name="connsiteY7" fmla="*/ 143299 h 1178982"/>
                <a:gd name="connsiteX0" fmla="*/ 76599 w 1058497"/>
                <a:gd name="connsiteY0" fmla="*/ 143299 h 1178982"/>
                <a:gd name="connsiteX1" fmla="*/ 295674 w 1058497"/>
                <a:gd name="connsiteY1" fmla="*/ 3599 h 1178982"/>
                <a:gd name="connsiteX2" fmla="*/ 527449 w 1058497"/>
                <a:gd name="connsiteY2" fmla="*/ 149649 h 1178982"/>
                <a:gd name="connsiteX3" fmla="*/ 768749 w 1058497"/>
                <a:gd name="connsiteY3" fmla="*/ 19474 h 1178982"/>
                <a:gd name="connsiteX4" fmla="*/ 990999 w 1058497"/>
                <a:gd name="connsiteY4" fmla="*/ 146474 h 1178982"/>
                <a:gd name="connsiteX5" fmla="*/ 990999 w 1058497"/>
                <a:gd name="connsiteY5" fmla="*/ 1067224 h 1178982"/>
                <a:gd name="connsiteX6" fmla="*/ 76599 w 1058497"/>
                <a:gd name="connsiteY6" fmla="*/ 1060874 h 1178982"/>
                <a:gd name="connsiteX7" fmla="*/ 76599 w 1058497"/>
                <a:gd name="connsiteY7" fmla="*/ 143299 h 1178982"/>
                <a:gd name="connsiteX0" fmla="*/ 76599 w 990999"/>
                <a:gd name="connsiteY0" fmla="*/ 143299 h 1178982"/>
                <a:gd name="connsiteX1" fmla="*/ 295674 w 990999"/>
                <a:gd name="connsiteY1" fmla="*/ 3599 h 1178982"/>
                <a:gd name="connsiteX2" fmla="*/ 527449 w 990999"/>
                <a:gd name="connsiteY2" fmla="*/ 149649 h 1178982"/>
                <a:gd name="connsiteX3" fmla="*/ 768749 w 990999"/>
                <a:gd name="connsiteY3" fmla="*/ 19474 h 1178982"/>
                <a:gd name="connsiteX4" fmla="*/ 990999 w 990999"/>
                <a:gd name="connsiteY4" fmla="*/ 146474 h 1178982"/>
                <a:gd name="connsiteX5" fmla="*/ 990999 w 990999"/>
                <a:gd name="connsiteY5" fmla="*/ 1067224 h 1178982"/>
                <a:gd name="connsiteX6" fmla="*/ 76599 w 990999"/>
                <a:gd name="connsiteY6" fmla="*/ 1060874 h 1178982"/>
                <a:gd name="connsiteX7" fmla="*/ 76599 w 990999"/>
                <a:gd name="connsiteY7" fmla="*/ 143299 h 1178982"/>
                <a:gd name="connsiteX0" fmla="*/ 76599 w 990999"/>
                <a:gd name="connsiteY0" fmla="*/ 143299 h 1130269"/>
                <a:gd name="connsiteX1" fmla="*/ 295674 w 990999"/>
                <a:gd name="connsiteY1" fmla="*/ 3599 h 1130269"/>
                <a:gd name="connsiteX2" fmla="*/ 527449 w 990999"/>
                <a:gd name="connsiteY2" fmla="*/ 149649 h 1130269"/>
                <a:gd name="connsiteX3" fmla="*/ 768749 w 990999"/>
                <a:gd name="connsiteY3" fmla="*/ 19474 h 1130269"/>
                <a:gd name="connsiteX4" fmla="*/ 990999 w 990999"/>
                <a:gd name="connsiteY4" fmla="*/ 146474 h 1130269"/>
                <a:gd name="connsiteX5" fmla="*/ 990999 w 990999"/>
                <a:gd name="connsiteY5" fmla="*/ 1067224 h 1130269"/>
                <a:gd name="connsiteX6" fmla="*/ 76599 w 990999"/>
                <a:gd name="connsiteY6" fmla="*/ 1060874 h 1130269"/>
                <a:gd name="connsiteX7" fmla="*/ 76599 w 990999"/>
                <a:gd name="connsiteY7" fmla="*/ 143299 h 1130269"/>
                <a:gd name="connsiteX0" fmla="*/ 76599 w 990999"/>
                <a:gd name="connsiteY0" fmla="*/ 143299 h 1130269"/>
                <a:gd name="connsiteX1" fmla="*/ 295674 w 990999"/>
                <a:gd name="connsiteY1" fmla="*/ 3599 h 1130269"/>
                <a:gd name="connsiteX2" fmla="*/ 527449 w 990999"/>
                <a:gd name="connsiteY2" fmla="*/ 149649 h 1130269"/>
                <a:gd name="connsiteX3" fmla="*/ 768749 w 990999"/>
                <a:gd name="connsiteY3" fmla="*/ 19474 h 1130269"/>
                <a:gd name="connsiteX4" fmla="*/ 990999 w 990999"/>
                <a:gd name="connsiteY4" fmla="*/ 146474 h 1130269"/>
                <a:gd name="connsiteX5" fmla="*/ 990999 w 990999"/>
                <a:gd name="connsiteY5" fmla="*/ 1067224 h 1130269"/>
                <a:gd name="connsiteX6" fmla="*/ 76599 w 990999"/>
                <a:gd name="connsiteY6" fmla="*/ 1060874 h 1130269"/>
                <a:gd name="connsiteX7" fmla="*/ 76599 w 990999"/>
                <a:gd name="connsiteY7" fmla="*/ 143299 h 1130269"/>
                <a:gd name="connsiteX0" fmla="*/ 76599 w 990999"/>
                <a:gd name="connsiteY0" fmla="*/ 143299 h 1067224"/>
                <a:gd name="connsiteX1" fmla="*/ 295674 w 990999"/>
                <a:gd name="connsiteY1" fmla="*/ 3599 h 1067224"/>
                <a:gd name="connsiteX2" fmla="*/ 527449 w 990999"/>
                <a:gd name="connsiteY2" fmla="*/ 149649 h 1067224"/>
                <a:gd name="connsiteX3" fmla="*/ 768749 w 990999"/>
                <a:gd name="connsiteY3" fmla="*/ 19474 h 1067224"/>
                <a:gd name="connsiteX4" fmla="*/ 990999 w 990999"/>
                <a:gd name="connsiteY4" fmla="*/ 146474 h 1067224"/>
                <a:gd name="connsiteX5" fmla="*/ 990999 w 990999"/>
                <a:gd name="connsiteY5" fmla="*/ 1067224 h 1067224"/>
                <a:gd name="connsiteX6" fmla="*/ 76599 w 990999"/>
                <a:gd name="connsiteY6" fmla="*/ 1060874 h 1067224"/>
                <a:gd name="connsiteX7" fmla="*/ 76599 w 990999"/>
                <a:gd name="connsiteY7" fmla="*/ 143299 h 1067224"/>
                <a:gd name="connsiteX0" fmla="*/ 16957 w 931357"/>
                <a:gd name="connsiteY0" fmla="*/ 143299 h 1067224"/>
                <a:gd name="connsiteX1" fmla="*/ 236032 w 931357"/>
                <a:gd name="connsiteY1" fmla="*/ 3599 h 1067224"/>
                <a:gd name="connsiteX2" fmla="*/ 467807 w 931357"/>
                <a:gd name="connsiteY2" fmla="*/ 149649 h 1067224"/>
                <a:gd name="connsiteX3" fmla="*/ 709107 w 931357"/>
                <a:gd name="connsiteY3" fmla="*/ 19474 h 1067224"/>
                <a:gd name="connsiteX4" fmla="*/ 931357 w 931357"/>
                <a:gd name="connsiteY4" fmla="*/ 146474 h 1067224"/>
                <a:gd name="connsiteX5" fmla="*/ 931357 w 931357"/>
                <a:gd name="connsiteY5" fmla="*/ 1067224 h 1067224"/>
                <a:gd name="connsiteX6" fmla="*/ 16957 w 931357"/>
                <a:gd name="connsiteY6" fmla="*/ 1060874 h 1067224"/>
                <a:gd name="connsiteX7" fmla="*/ 16957 w 931357"/>
                <a:gd name="connsiteY7" fmla="*/ 143299 h 1067224"/>
                <a:gd name="connsiteX0" fmla="*/ 16957 w 931357"/>
                <a:gd name="connsiteY0" fmla="*/ 143299 h 1067224"/>
                <a:gd name="connsiteX1" fmla="*/ 236032 w 931357"/>
                <a:gd name="connsiteY1" fmla="*/ 3599 h 1067224"/>
                <a:gd name="connsiteX2" fmla="*/ 467807 w 931357"/>
                <a:gd name="connsiteY2" fmla="*/ 149649 h 1067224"/>
                <a:gd name="connsiteX3" fmla="*/ 709107 w 931357"/>
                <a:gd name="connsiteY3" fmla="*/ 19474 h 1067224"/>
                <a:gd name="connsiteX4" fmla="*/ 931357 w 931357"/>
                <a:gd name="connsiteY4" fmla="*/ 146474 h 1067224"/>
                <a:gd name="connsiteX5" fmla="*/ 931357 w 931357"/>
                <a:gd name="connsiteY5" fmla="*/ 1067224 h 1067224"/>
                <a:gd name="connsiteX6" fmla="*/ 16957 w 931357"/>
                <a:gd name="connsiteY6" fmla="*/ 1060874 h 1067224"/>
                <a:gd name="connsiteX7" fmla="*/ 16957 w 931357"/>
                <a:gd name="connsiteY7" fmla="*/ 143299 h 1067224"/>
                <a:gd name="connsiteX0" fmla="*/ 1833 w 916233"/>
                <a:gd name="connsiteY0" fmla="*/ 143299 h 1067224"/>
                <a:gd name="connsiteX1" fmla="*/ 220908 w 916233"/>
                <a:gd name="connsiteY1" fmla="*/ 3599 h 1067224"/>
                <a:gd name="connsiteX2" fmla="*/ 452683 w 916233"/>
                <a:gd name="connsiteY2" fmla="*/ 149649 h 1067224"/>
                <a:gd name="connsiteX3" fmla="*/ 693983 w 916233"/>
                <a:gd name="connsiteY3" fmla="*/ 19474 h 1067224"/>
                <a:gd name="connsiteX4" fmla="*/ 916233 w 916233"/>
                <a:gd name="connsiteY4" fmla="*/ 146474 h 1067224"/>
                <a:gd name="connsiteX5" fmla="*/ 916233 w 916233"/>
                <a:gd name="connsiteY5" fmla="*/ 1067224 h 1067224"/>
                <a:gd name="connsiteX6" fmla="*/ 1833 w 916233"/>
                <a:gd name="connsiteY6" fmla="*/ 1060874 h 1067224"/>
                <a:gd name="connsiteX7" fmla="*/ 1833 w 916233"/>
                <a:gd name="connsiteY7" fmla="*/ 143299 h 1067224"/>
                <a:gd name="connsiteX0" fmla="*/ 1833 w 916233"/>
                <a:gd name="connsiteY0" fmla="*/ 140414 h 1064339"/>
                <a:gd name="connsiteX1" fmla="*/ 220908 w 916233"/>
                <a:gd name="connsiteY1" fmla="*/ 714 h 1064339"/>
                <a:gd name="connsiteX2" fmla="*/ 452683 w 916233"/>
                <a:gd name="connsiteY2" fmla="*/ 146764 h 1064339"/>
                <a:gd name="connsiteX3" fmla="*/ 693983 w 916233"/>
                <a:gd name="connsiteY3" fmla="*/ 16589 h 1064339"/>
                <a:gd name="connsiteX4" fmla="*/ 916233 w 916233"/>
                <a:gd name="connsiteY4" fmla="*/ 143589 h 1064339"/>
                <a:gd name="connsiteX5" fmla="*/ 916233 w 916233"/>
                <a:gd name="connsiteY5" fmla="*/ 1064339 h 1064339"/>
                <a:gd name="connsiteX6" fmla="*/ 1833 w 916233"/>
                <a:gd name="connsiteY6" fmla="*/ 1057989 h 1064339"/>
                <a:gd name="connsiteX7" fmla="*/ 1833 w 916233"/>
                <a:gd name="connsiteY7" fmla="*/ 140414 h 1064339"/>
                <a:gd name="connsiteX0" fmla="*/ 1833 w 916233"/>
                <a:gd name="connsiteY0" fmla="*/ 139793 h 1063718"/>
                <a:gd name="connsiteX1" fmla="*/ 220908 w 916233"/>
                <a:gd name="connsiteY1" fmla="*/ 93 h 1063718"/>
                <a:gd name="connsiteX2" fmla="*/ 452683 w 916233"/>
                <a:gd name="connsiteY2" fmla="*/ 146143 h 1063718"/>
                <a:gd name="connsiteX3" fmla="*/ 693983 w 916233"/>
                <a:gd name="connsiteY3" fmla="*/ 15968 h 1063718"/>
                <a:gd name="connsiteX4" fmla="*/ 916233 w 916233"/>
                <a:gd name="connsiteY4" fmla="*/ 142968 h 1063718"/>
                <a:gd name="connsiteX5" fmla="*/ 916233 w 916233"/>
                <a:gd name="connsiteY5" fmla="*/ 1063718 h 1063718"/>
                <a:gd name="connsiteX6" fmla="*/ 1833 w 916233"/>
                <a:gd name="connsiteY6" fmla="*/ 1057368 h 1063718"/>
                <a:gd name="connsiteX7" fmla="*/ 1833 w 916233"/>
                <a:gd name="connsiteY7" fmla="*/ 139793 h 1063718"/>
                <a:gd name="connsiteX0" fmla="*/ 1833 w 916233"/>
                <a:gd name="connsiteY0" fmla="*/ 139793 h 1063718"/>
                <a:gd name="connsiteX1" fmla="*/ 220908 w 916233"/>
                <a:gd name="connsiteY1" fmla="*/ 93 h 1063718"/>
                <a:gd name="connsiteX2" fmla="*/ 452683 w 916233"/>
                <a:gd name="connsiteY2" fmla="*/ 146143 h 1063718"/>
                <a:gd name="connsiteX3" fmla="*/ 693983 w 916233"/>
                <a:gd name="connsiteY3" fmla="*/ 15968 h 1063718"/>
                <a:gd name="connsiteX4" fmla="*/ 916233 w 916233"/>
                <a:gd name="connsiteY4" fmla="*/ 142968 h 1063718"/>
                <a:gd name="connsiteX5" fmla="*/ 916233 w 916233"/>
                <a:gd name="connsiteY5" fmla="*/ 1063718 h 1063718"/>
                <a:gd name="connsiteX6" fmla="*/ 1833 w 916233"/>
                <a:gd name="connsiteY6" fmla="*/ 1057368 h 1063718"/>
                <a:gd name="connsiteX7" fmla="*/ 1833 w 916233"/>
                <a:gd name="connsiteY7" fmla="*/ 139793 h 1063718"/>
                <a:gd name="connsiteX0" fmla="*/ 1833 w 916233"/>
                <a:gd name="connsiteY0" fmla="*/ 139793 h 1063718"/>
                <a:gd name="connsiteX1" fmla="*/ 220908 w 916233"/>
                <a:gd name="connsiteY1" fmla="*/ 93 h 1063718"/>
                <a:gd name="connsiteX2" fmla="*/ 452683 w 916233"/>
                <a:gd name="connsiteY2" fmla="*/ 146143 h 1063718"/>
                <a:gd name="connsiteX3" fmla="*/ 693983 w 916233"/>
                <a:gd name="connsiteY3" fmla="*/ 15968 h 1063718"/>
                <a:gd name="connsiteX4" fmla="*/ 916233 w 916233"/>
                <a:gd name="connsiteY4" fmla="*/ 142968 h 1063718"/>
                <a:gd name="connsiteX5" fmla="*/ 916233 w 916233"/>
                <a:gd name="connsiteY5" fmla="*/ 1063718 h 1063718"/>
                <a:gd name="connsiteX6" fmla="*/ 1833 w 916233"/>
                <a:gd name="connsiteY6" fmla="*/ 1057368 h 1063718"/>
                <a:gd name="connsiteX7" fmla="*/ 1833 w 916233"/>
                <a:gd name="connsiteY7" fmla="*/ 139793 h 1063718"/>
                <a:gd name="connsiteX0" fmla="*/ 1833 w 916233"/>
                <a:gd name="connsiteY0" fmla="*/ 139793 h 1063718"/>
                <a:gd name="connsiteX1" fmla="*/ 220908 w 916233"/>
                <a:gd name="connsiteY1" fmla="*/ 93 h 1063718"/>
                <a:gd name="connsiteX2" fmla="*/ 452683 w 916233"/>
                <a:gd name="connsiteY2" fmla="*/ 146143 h 1063718"/>
                <a:gd name="connsiteX3" fmla="*/ 693983 w 916233"/>
                <a:gd name="connsiteY3" fmla="*/ 15968 h 1063718"/>
                <a:gd name="connsiteX4" fmla="*/ 916233 w 916233"/>
                <a:gd name="connsiteY4" fmla="*/ 142968 h 1063718"/>
                <a:gd name="connsiteX5" fmla="*/ 916233 w 916233"/>
                <a:gd name="connsiteY5" fmla="*/ 1063718 h 1063718"/>
                <a:gd name="connsiteX6" fmla="*/ 1833 w 916233"/>
                <a:gd name="connsiteY6" fmla="*/ 1057368 h 1063718"/>
                <a:gd name="connsiteX7" fmla="*/ 1833 w 916233"/>
                <a:gd name="connsiteY7" fmla="*/ 139793 h 1063718"/>
                <a:gd name="connsiteX0" fmla="*/ 1833 w 916233"/>
                <a:gd name="connsiteY0" fmla="*/ 139793 h 1063718"/>
                <a:gd name="connsiteX1" fmla="*/ 220908 w 916233"/>
                <a:gd name="connsiteY1" fmla="*/ 93 h 1063718"/>
                <a:gd name="connsiteX2" fmla="*/ 452683 w 916233"/>
                <a:gd name="connsiteY2" fmla="*/ 146143 h 1063718"/>
                <a:gd name="connsiteX3" fmla="*/ 693983 w 916233"/>
                <a:gd name="connsiteY3" fmla="*/ 15968 h 1063718"/>
                <a:gd name="connsiteX4" fmla="*/ 916233 w 916233"/>
                <a:gd name="connsiteY4" fmla="*/ 142968 h 1063718"/>
                <a:gd name="connsiteX5" fmla="*/ 916233 w 916233"/>
                <a:gd name="connsiteY5" fmla="*/ 1063718 h 1063718"/>
                <a:gd name="connsiteX6" fmla="*/ 1833 w 916233"/>
                <a:gd name="connsiteY6" fmla="*/ 1057368 h 1063718"/>
                <a:gd name="connsiteX7" fmla="*/ 1833 w 916233"/>
                <a:gd name="connsiteY7" fmla="*/ 139793 h 1063718"/>
                <a:gd name="connsiteX0" fmla="*/ 1833 w 916233"/>
                <a:gd name="connsiteY0" fmla="*/ 139712 h 1063637"/>
                <a:gd name="connsiteX1" fmla="*/ 220908 w 916233"/>
                <a:gd name="connsiteY1" fmla="*/ 12 h 1063637"/>
                <a:gd name="connsiteX2" fmla="*/ 452683 w 916233"/>
                <a:gd name="connsiteY2" fmla="*/ 146062 h 1063637"/>
                <a:gd name="connsiteX3" fmla="*/ 693983 w 916233"/>
                <a:gd name="connsiteY3" fmla="*/ 15887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12 h 1063637"/>
                <a:gd name="connsiteX1" fmla="*/ 220908 w 916233"/>
                <a:gd name="connsiteY1" fmla="*/ 12 h 1063637"/>
                <a:gd name="connsiteX2" fmla="*/ 452683 w 916233"/>
                <a:gd name="connsiteY2" fmla="*/ 146062 h 1063637"/>
                <a:gd name="connsiteX3" fmla="*/ 693983 w 916233"/>
                <a:gd name="connsiteY3" fmla="*/ 15887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12 h 1063637"/>
                <a:gd name="connsiteX1" fmla="*/ 220908 w 916233"/>
                <a:gd name="connsiteY1" fmla="*/ 12 h 1063637"/>
                <a:gd name="connsiteX2" fmla="*/ 452683 w 916233"/>
                <a:gd name="connsiteY2" fmla="*/ 146062 h 1063637"/>
                <a:gd name="connsiteX3" fmla="*/ 693983 w 916233"/>
                <a:gd name="connsiteY3" fmla="*/ 15887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12 h 1063637"/>
                <a:gd name="connsiteX1" fmla="*/ 220908 w 916233"/>
                <a:gd name="connsiteY1" fmla="*/ 12 h 1063637"/>
                <a:gd name="connsiteX2" fmla="*/ 452683 w 916233"/>
                <a:gd name="connsiteY2" fmla="*/ 146062 h 1063637"/>
                <a:gd name="connsiteX3" fmla="*/ 693983 w 916233"/>
                <a:gd name="connsiteY3" fmla="*/ 15887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12 h 1063637"/>
                <a:gd name="connsiteX1" fmla="*/ 220908 w 916233"/>
                <a:gd name="connsiteY1" fmla="*/ 12 h 1063637"/>
                <a:gd name="connsiteX2" fmla="*/ 452683 w 916233"/>
                <a:gd name="connsiteY2" fmla="*/ 146062 h 1063637"/>
                <a:gd name="connsiteX3" fmla="*/ 725733 w 916233"/>
                <a:gd name="connsiteY3" fmla="*/ 19062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12 h 1063637"/>
                <a:gd name="connsiteX1" fmla="*/ 220908 w 916233"/>
                <a:gd name="connsiteY1" fmla="*/ 12 h 1063637"/>
                <a:gd name="connsiteX2" fmla="*/ 452683 w 916233"/>
                <a:gd name="connsiteY2" fmla="*/ 146062 h 1063637"/>
                <a:gd name="connsiteX3" fmla="*/ 725733 w 916233"/>
                <a:gd name="connsiteY3" fmla="*/ 19062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12 h 1063637"/>
                <a:gd name="connsiteX1" fmla="*/ 220908 w 916233"/>
                <a:gd name="connsiteY1" fmla="*/ 12 h 1063637"/>
                <a:gd name="connsiteX2" fmla="*/ 452683 w 916233"/>
                <a:gd name="connsiteY2" fmla="*/ 146062 h 1063637"/>
                <a:gd name="connsiteX3" fmla="*/ 725733 w 916233"/>
                <a:gd name="connsiteY3" fmla="*/ 19062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12 h 1063637"/>
                <a:gd name="connsiteX1" fmla="*/ 220908 w 916233"/>
                <a:gd name="connsiteY1" fmla="*/ 12 h 1063637"/>
                <a:gd name="connsiteX2" fmla="*/ 452683 w 916233"/>
                <a:gd name="connsiteY2" fmla="*/ 146062 h 1063637"/>
                <a:gd name="connsiteX3" fmla="*/ 687633 w 916233"/>
                <a:gd name="connsiteY3" fmla="*/ 22237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12 h 1063637"/>
                <a:gd name="connsiteX1" fmla="*/ 220908 w 916233"/>
                <a:gd name="connsiteY1" fmla="*/ 12 h 1063637"/>
                <a:gd name="connsiteX2" fmla="*/ 452683 w 916233"/>
                <a:gd name="connsiteY2" fmla="*/ 146062 h 1063637"/>
                <a:gd name="connsiteX3" fmla="*/ 674933 w 916233"/>
                <a:gd name="connsiteY3" fmla="*/ 25412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12 h 1063637"/>
                <a:gd name="connsiteX1" fmla="*/ 220908 w 916233"/>
                <a:gd name="connsiteY1" fmla="*/ 12 h 1063637"/>
                <a:gd name="connsiteX2" fmla="*/ 452683 w 916233"/>
                <a:gd name="connsiteY2" fmla="*/ 146062 h 1063637"/>
                <a:gd name="connsiteX3" fmla="*/ 674933 w 916233"/>
                <a:gd name="connsiteY3" fmla="*/ 25412 h 1063637"/>
                <a:gd name="connsiteX4" fmla="*/ 916233 w 916233"/>
                <a:gd name="connsiteY4" fmla="*/ 142887 h 1063637"/>
                <a:gd name="connsiteX5" fmla="*/ 916233 w 916233"/>
                <a:gd name="connsiteY5" fmla="*/ 1063637 h 1063637"/>
                <a:gd name="connsiteX6" fmla="*/ 1833 w 916233"/>
                <a:gd name="connsiteY6" fmla="*/ 1057287 h 1063637"/>
                <a:gd name="connsiteX7" fmla="*/ 1833 w 916233"/>
                <a:gd name="connsiteY7" fmla="*/ 139712 h 1063637"/>
                <a:gd name="connsiteX0" fmla="*/ 1833 w 916233"/>
                <a:gd name="connsiteY0" fmla="*/ 139707 h 1063632"/>
                <a:gd name="connsiteX1" fmla="*/ 220908 w 916233"/>
                <a:gd name="connsiteY1" fmla="*/ 7 h 1063632"/>
                <a:gd name="connsiteX2" fmla="*/ 452683 w 916233"/>
                <a:gd name="connsiteY2" fmla="*/ 146057 h 1063632"/>
                <a:gd name="connsiteX3" fmla="*/ 674933 w 916233"/>
                <a:gd name="connsiteY3" fmla="*/ 25407 h 1063632"/>
                <a:gd name="connsiteX4" fmla="*/ 916233 w 916233"/>
                <a:gd name="connsiteY4" fmla="*/ 142882 h 1063632"/>
                <a:gd name="connsiteX5" fmla="*/ 916233 w 916233"/>
                <a:gd name="connsiteY5" fmla="*/ 1063632 h 1063632"/>
                <a:gd name="connsiteX6" fmla="*/ 1833 w 916233"/>
                <a:gd name="connsiteY6" fmla="*/ 1057282 h 1063632"/>
                <a:gd name="connsiteX7" fmla="*/ 1833 w 916233"/>
                <a:gd name="connsiteY7" fmla="*/ 139707 h 1063632"/>
                <a:gd name="connsiteX0" fmla="*/ 1833 w 916233"/>
                <a:gd name="connsiteY0" fmla="*/ 139723 h 1063648"/>
                <a:gd name="connsiteX1" fmla="*/ 220908 w 916233"/>
                <a:gd name="connsiteY1" fmla="*/ 23 h 1063648"/>
                <a:gd name="connsiteX2" fmla="*/ 452683 w 916233"/>
                <a:gd name="connsiteY2" fmla="*/ 146073 h 1063648"/>
                <a:gd name="connsiteX3" fmla="*/ 674933 w 916233"/>
                <a:gd name="connsiteY3" fmla="*/ 25423 h 1063648"/>
                <a:gd name="connsiteX4" fmla="*/ 916233 w 916233"/>
                <a:gd name="connsiteY4" fmla="*/ 142898 h 1063648"/>
                <a:gd name="connsiteX5" fmla="*/ 916233 w 916233"/>
                <a:gd name="connsiteY5" fmla="*/ 1063648 h 1063648"/>
                <a:gd name="connsiteX6" fmla="*/ 1833 w 916233"/>
                <a:gd name="connsiteY6" fmla="*/ 1057298 h 1063648"/>
                <a:gd name="connsiteX7" fmla="*/ 1833 w 916233"/>
                <a:gd name="connsiteY7" fmla="*/ 139723 h 1063648"/>
                <a:gd name="connsiteX0" fmla="*/ 1833 w 916233"/>
                <a:gd name="connsiteY0" fmla="*/ 139707 h 1063632"/>
                <a:gd name="connsiteX1" fmla="*/ 220908 w 916233"/>
                <a:gd name="connsiteY1" fmla="*/ 7 h 1063632"/>
                <a:gd name="connsiteX2" fmla="*/ 452683 w 916233"/>
                <a:gd name="connsiteY2" fmla="*/ 146057 h 1063632"/>
                <a:gd name="connsiteX3" fmla="*/ 674933 w 916233"/>
                <a:gd name="connsiteY3" fmla="*/ 25407 h 1063632"/>
                <a:gd name="connsiteX4" fmla="*/ 916233 w 916233"/>
                <a:gd name="connsiteY4" fmla="*/ 142882 h 1063632"/>
                <a:gd name="connsiteX5" fmla="*/ 916233 w 916233"/>
                <a:gd name="connsiteY5" fmla="*/ 1063632 h 1063632"/>
                <a:gd name="connsiteX6" fmla="*/ 1833 w 916233"/>
                <a:gd name="connsiteY6" fmla="*/ 1057282 h 1063632"/>
                <a:gd name="connsiteX7" fmla="*/ 1833 w 916233"/>
                <a:gd name="connsiteY7" fmla="*/ 139707 h 1063632"/>
                <a:gd name="connsiteX0" fmla="*/ 1833 w 916233"/>
                <a:gd name="connsiteY0" fmla="*/ 117483 h 1041408"/>
                <a:gd name="connsiteX1" fmla="*/ 220908 w 916233"/>
                <a:gd name="connsiteY1" fmla="*/ 8 h 1041408"/>
                <a:gd name="connsiteX2" fmla="*/ 452683 w 916233"/>
                <a:gd name="connsiteY2" fmla="*/ 123833 h 1041408"/>
                <a:gd name="connsiteX3" fmla="*/ 674933 w 916233"/>
                <a:gd name="connsiteY3" fmla="*/ 3183 h 1041408"/>
                <a:gd name="connsiteX4" fmla="*/ 916233 w 916233"/>
                <a:gd name="connsiteY4" fmla="*/ 120658 h 1041408"/>
                <a:gd name="connsiteX5" fmla="*/ 916233 w 916233"/>
                <a:gd name="connsiteY5" fmla="*/ 1041408 h 1041408"/>
                <a:gd name="connsiteX6" fmla="*/ 1833 w 916233"/>
                <a:gd name="connsiteY6" fmla="*/ 1035058 h 1041408"/>
                <a:gd name="connsiteX7" fmla="*/ 1833 w 916233"/>
                <a:gd name="connsiteY7" fmla="*/ 117483 h 1041408"/>
                <a:gd name="connsiteX0" fmla="*/ 1833 w 916233"/>
                <a:gd name="connsiteY0" fmla="*/ 117483 h 1041408"/>
                <a:gd name="connsiteX1" fmla="*/ 220908 w 916233"/>
                <a:gd name="connsiteY1" fmla="*/ 8 h 1041408"/>
                <a:gd name="connsiteX2" fmla="*/ 452683 w 916233"/>
                <a:gd name="connsiteY2" fmla="*/ 123833 h 1041408"/>
                <a:gd name="connsiteX3" fmla="*/ 674933 w 916233"/>
                <a:gd name="connsiteY3" fmla="*/ 3183 h 1041408"/>
                <a:gd name="connsiteX4" fmla="*/ 916233 w 916233"/>
                <a:gd name="connsiteY4" fmla="*/ 120658 h 1041408"/>
                <a:gd name="connsiteX5" fmla="*/ 916233 w 916233"/>
                <a:gd name="connsiteY5" fmla="*/ 1041408 h 1041408"/>
                <a:gd name="connsiteX6" fmla="*/ 1833 w 916233"/>
                <a:gd name="connsiteY6" fmla="*/ 1035058 h 1041408"/>
                <a:gd name="connsiteX7" fmla="*/ 1833 w 916233"/>
                <a:gd name="connsiteY7" fmla="*/ 117483 h 1041408"/>
                <a:gd name="connsiteX0" fmla="*/ 1833 w 916233"/>
                <a:gd name="connsiteY0" fmla="*/ 117483 h 1035062"/>
                <a:gd name="connsiteX1" fmla="*/ 220908 w 916233"/>
                <a:gd name="connsiteY1" fmla="*/ 8 h 1035062"/>
                <a:gd name="connsiteX2" fmla="*/ 452683 w 916233"/>
                <a:gd name="connsiteY2" fmla="*/ 123833 h 1035062"/>
                <a:gd name="connsiteX3" fmla="*/ 674933 w 916233"/>
                <a:gd name="connsiteY3" fmla="*/ 3183 h 1035062"/>
                <a:gd name="connsiteX4" fmla="*/ 916233 w 916233"/>
                <a:gd name="connsiteY4" fmla="*/ 120658 h 1035062"/>
                <a:gd name="connsiteX5" fmla="*/ 913058 w 916233"/>
                <a:gd name="connsiteY5" fmla="*/ 577858 h 1035062"/>
                <a:gd name="connsiteX6" fmla="*/ 1833 w 916233"/>
                <a:gd name="connsiteY6" fmla="*/ 1035058 h 1035062"/>
                <a:gd name="connsiteX7" fmla="*/ 1833 w 916233"/>
                <a:gd name="connsiteY7" fmla="*/ 117483 h 1035062"/>
                <a:gd name="connsiteX0" fmla="*/ 4242 w 918642"/>
                <a:gd name="connsiteY0" fmla="*/ 117483 h 577858"/>
                <a:gd name="connsiteX1" fmla="*/ 223317 w 918642"/>
                <a:gd name="connsiteY1" fmla="*/ 8 h 577858"/>
                <a:gd name="connsiteX2" fmla="*/ 455092 w 918642"/>
                <a:gd name="connsiteY2" fmla="*/ 123833 h 577858"/>
                <a:gd name="connsiteX3" fmla="*/ 677342 w 918642"/>
                <a:gd name="connsiteY3" fmla="*/ 3183 h 577858"/>
                <a:gd name="connsiteX4" fmla="*/ 918642 w 918642"/>
                <a:gd name="connsiteY4" fmla="*/ 120658 h 577858"/>
                <a:gd name="connsiteX5" fmla="*/ 915467 w 918642"/>
                <a:gd name="connsiteY5" fmla="*/ 577858 h 577858"/>
                <a:gd name="connsiteX6" fmla="*/ 1067 w 918642"/>
                <a:gd name="connsiteY6" fmla="*/ 574683 h 577858"/>
                <a:gd name="connsiteX7" fmla="*/ 4242 w 918642"/>
                <a:gd name="connsiteY7" fmla="*/ 117483 h 57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8642" h="577858">
                  <a:moveTo>
                    <a:pt x="4242" y="117483"/>
                  </a:moveTo>
                  <a:cubicBezTo>
                    <a:pt x="75679" y="112721"/>
                    <a:pt x="135475" y="-1050"/>
                    <a:pt x="223317" y="8"/>
                  </a:cubicBezTo>
                  <a:cubicBezTo>
                    <a:pt x="311159" y="1066"/>
                    <a:pt x="379421" y="123304"/>
                    <a:pt x="455092" y="123833"/>
                  </a:cubicBezTo>
                  <a:cubicBezTo>
                    <a:pt x="530763" y="124362"/>
                    <a:pt x="590559" y="3712"/>
                    <a:pt x="677342" y="3183"/>
                  </a:cubicBezTo>
                  <a:cubicBezTo>
                    <a:pt x="764125" y="2654"/>
                    <a:pt x="837150" y="120658"/>
                    <a:pt x="918642" y="120658"/>
                  </a:cubicBezTo>
                  <a:cubicBezTo>
                    <a:pt x="917584" y="320683"/>
                    <a:pt x="912292" y="358783"/>
                    <a:pt x="915467" y="577858"/>
                  </a:cubicBezTo>
                  <a:cubicBezTo>
                    <a:pt x="759892" y="574683"/>
                    <a:pt x="147117" y="576271"/>
                    <a:pt x="1067" y="574683"/>
                  </a:cubicBezTo>
                  <a:cubicBezTo>
                    <a:pt x="-2108" y="420696"/>
                    <a:pt x="2655" y="284170"/>
                    <a:pt x="4242" y="117483"/>
                  </a:cubicBezTo>
                  <a:close/>
                </a:path>
              </a:pathLst>
            </a:custGeom>
            <a:solidFill>
              <a:srgbClr val="D5E219"/>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0EA7CD3-B6AA-231E-F04C-1FB909A209F6}"/>
                  </a:ext>
                </a:extLst>
              </p:cNvPr>
              <p:cNvSpPr txBox="1"/>
              <p:nvPr/>
            </p:nvSpPr>
            <p:spPr>
              <a:xfrm>
                <a:off x="7616351" y="1518926"/>
                <a:ext cx="5007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smtClean="0">
                              <a:solidFill>
                                <a:schemeClr val="bg1"/>
                              </a:solidFill>
                              <a:latin typeface="Cambria Math" panose="02040503050406030204" pitchFamily="18" charset="0"/>
                              <a:ea typeface="Cambria Math" panose="02040503050406030204" pitchFamily="18" charset="0"/>
                            </a:rPr>
                            <m:t>𝜌</m:t>
                          </m:r>
                        </m:e>
                        <m:sub>
                          <m:r>
                            <a:rPr lang="en-US" b="0" i="1" smtClean="0">
                              <a:solidFill>
                                <a:schemeClr val="bg1"/>
                              </a:solidFill>
                              <a:latin typeface="Cambria Math" panose="02040503050406030204" pitchFamily="18" charset="0"/>
                            </a:rPr>
                            <m:t>𝐻</m:t>
                          </m:r>
                        </m:sub>
                      </m:sSub>
                    </m:oMath>
                  </m:oMathPara>
                </a14:m>
                <a:endParaRPr lang="en-US">
                  <a:solidFill>
                    <a:schemeClr val="bg1"/>
                  </a:solidFill>
                </a:endParaRPr>
              </a:p>
            </p:txBody>
          </p:sp>
        </mc:Choice>
        <mc:Fallback xmlns="">
          <p:sp>
            <p:nvSpPr>
              <p:cNvPr id="23" name="TextBox 22">
                <a:extLst>
                  <a:ext uri="{FF2B5EF4-FFF2-40B4-BE49-F238E27FC236}">
                    <a16:creationId xmlns:a16="http://schemas.microsoft.com/office/drawing/2014/main" id="{A0EA7CD3-B6AA-231E-F04C-1FB909A209F6}"/>
                  </a:ext>
                </a:extLst>
              </p:cNvPr>
              <p:cNvSpPr txBox="1">
                <a:spLocks noRot="1" noChangeAspect="1" noMove="1" noResize="1" noEditPoints="1" noAdjustHandles="1" noChangeArrowheads="1" noChangeShapeType="1" noTextEdit="1"/>
              </p:cNvSpPr>
              <p:nvPr/>
            </p:nvSpPr>
            <p:spPr>
              <a:xfrm>
                <a:off x="7616351" y="1518926"/>
                <a:ext cx="500778" cy="369332"/>
              </a:xfrm>
              <a:prstGeom prst="rect">
                <a:avLst/>
              </a:prstGeom>
              <a:blipFill>
                <a:blip r:embed="rId3"/>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ACD6F8-D505-18BE-AB91-7E6613ED6A40}"/>
                  </a:ext>
                </a:extLst>
              </p:cNvPr>
              <p:cNvSpPr txBox="1"/>
              <p:nvPr/>
            </p:nvSpPr>
            <p:spPr>
              <a:xfrm>
                <a:off x="7688395" y="2613770"/>
                <a:ext cx="4655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𝐿</m:t>
                          </m:r>
                        </m:sub>
                      </m:sSub>
                    </m:oMath>
                  </m:oMathPara>
                </a14:m>
                <a:endParaRPr lang="en-US"/>
              </a:p>
            </p:txBody>
          </p:sp>
        </mc:Choice>
        <mc:Fallback xmlns="">
          <p:sp>
            <p:nvSpPr>
              <p:cNvPr id="27" name="TextBox 26">
                <a:extLst>
                  <a:ext uri="{FF2B5EF4-FFF2-40B4-BE49-F238E27FC236}">
                    <a16:creationId xmlns:a16="http://schemas.microsoft.com/office/drawing/2014/main" id="{F1ACD6F8-D505-18BE-AB91-7E6613ED6A40}"/>
                  </a:ext>
                </a:extLst>
              </p:cNvPr>
              <p:cNvSpPr txBox="1">
                <a:spLocks noRot="1" noChangeAspect="1" noMove="1" noResize="1" noEditPoints="1" noAdjustHandles="1" noChangeArrowheads="1" noChangeShapeType="1" noTextEdit="1"/>
              </p:cNvSpPr>
              <p:nvPr/>
            </p:nvSpPr>
            <p:spPr>
              <a:xfrm>
                <a:off x="7688395" y="2613770"/>
                <a:ext cx="465512" cy="369332"/>
              </a:xfrm>
              <a:prstGeom prst="rect">
                <a:avLst/>
              </a:prstGeom>
              <a:blipFill>
                <a:blip r:embed="rId4"/>
                <a:stretch>
                  <a:fillRect b="-6667"/>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552A2FDF-DA6A-212F-D021-94E3A3B9E426}"/>
              </a:ext>
            </a:extLst>
          </p:cNvPr>
          <p:cNvCxnSpPr/>
          <p:nvPr/>
        </p:nvCxnSpPr>
        <p:spPr>
          <a:xfrm>
            <a:off x="8987951" y="1596681"/>
            <a:ext cx="0" cy="1386421"/>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A72648A-9810-714B-18EB-FF7E14681E19}"/>
                  </a:ext>
                </a:extLst>
              </p:cNvPr>
              <p:cNvSpPr txBox="1"/>
              <p:nvPr/>
            </p:nvSpPr>
            <p:spPr>
              <a:xfrm>
                <a:off x="9131387" y="2103147"/>
                <a:ext cx="197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oMath>
                  </m:oMathPara>
                </a14:m>
                <a:endParaRPr lang="en-US"/>
              </a:p>
            </p:txBody>
          </p:sp>
        </mc:Choice>
        <mc:Fallback xmlns="">
          <p:sp>
            <p:nvSpPr>
              <p:cNvPr id="30" name="TextBox 29">
                <a:extLst>
                  <a:ext uri="{FF2B5EF4-FFF2-40B4-BE49-F238E27FC236}">
                    <a16:creationId xmlns:a16="http://schemas.microsoft.com/office/drawing/2014/main" id="{1A72648A-9810-714B-18EB-FF7E14681E19}"/>
                  </a:ext>
                </a:extLst>
              </p:cNvPr>
              <p:cNvSpPr txBox="1">
                <a:spLocks noRot="1" noChangeAspect="1" noMove="1" noResize="1" noEditPoints="1" noAdjustHandles="1" noChangeArrowheads="1" noChangeShapeType="1" noTextEdit="1"/>
              </p:cNvSpPr>
              <p:nvPr/>
            </p:nvSpPr>
            <p:spPr>
              <a:xfrm>
                <a:off x="9131387" y="2103147"/>
                <a:ext cx="197938" cy="276999"/>
              </a:xfrm>
              <a:prstGeom prst="rect">
                <a:avLst/>
              </a:prstGeom>
              <a:blipFill>
                <a:blip r:embed="rId5"/>
                <a:stretch>
                  <a:fillRect l="-31250" r="-28125" b="-2666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2765976-9EEB-5F88-EB1B-721F907F37B1}"/>
              </a:ext>
            </a:extLst>
          </p:cNvPr>
          <p:cNvPicPr>
            <a:picLocks noChangeAspect="1"/>
          </p:cNvPicPr>
          <p:nvPr/>
        </p:nvPicPr>
        <p:blipFill>
          <a:blip r:embed="rId6"/>
          <a:stretch>
            <a:fillRect/>
          </a:stretch>
        </p:blipFill>
        <p:spPr>
          <a:xfrm>
            <a:off x="6930551" y="3460720"/>
            <a:ext cx="3810000" cy="2857500"/>
          </a:xfrm>
          <a:prstGeom prst="rect">
            <a:avLst/>
          </a:prstGeom>
        </p:spPr>
      </p:pic>
    </p:spTree>
    <p:extLst>
      <p:ext uri="{BB962C8B-B14F-4D97-AF65-F5344CB8AC3E}">
        <p14:creationId xmlns:p14="http://schemas.microsoft.com/office/powerpoint/2010/main" val="336698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E0D3F1-D2F1-1A9D-B7B7-F073FDF1006D}"/>
              </a:ext>
            </a:extLst>
          </p:cNvPr>
          <p:cNvSpPr>
            <a:spLocks noGrp="1"/>
          </p:cNvSpPr>
          <p:nvPr>
            <p:ph idx="1"/>
          </p:nvPr>
        </p:nvSpPr>
        <p:spPr/>
        <p:txBody>
          <a:bodyPr>
            <a:normAutofit/>
          </a:bodyPr>
          <a:lstStyle/>
          <a:p>
            <a:r>
              <a:rPr lang="en-US"/>
              <a:t>9:00: Buffer time to let everyone in</a:t>
            </a:r>
          </a:p>
          <a:p>
            <a:r>
              <a:rPr lang="en-US"/>
              <a:t>9:05: Charles: Welcome and WEAVE Intro</a:t>
            </a:r>
          </a:p>
          <a:p>
            <a:r>
              <a:rPr lang="en-US"/>
              <a:t>9:20: Starting up VMs, making sure everyone is good</a:t>
            </a:r>
          </a:p>
          <a:p>
            <a:r>
              <a:rPr lang="en-US"/>
              <a:t>9:30 Tutorial (see next slide for details)</a:t>
            </a:r>
          </a:p>
        </p:txBody>
      </p:sp>
      <p:sp>
        <p:nvSpPr>
          <p:cNvPr id="3" name="Title 2">
            <a:extLst>
              <a:ext uri="{FF2B5EF4-FFF2-40B4-BE49-F238E27FC236}">
                <a16:creationId xmlns:a16="http://schemas.microsoft.com/office/drawing/2014/main" id="{067AD62B-63AB-CB61-58D1-0E9C3AF8DE93}"/>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1426716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5F2CD-660D-426D-6C2C-415CF0549A59}"/>
              </a:ext>
            </a:extLst>
          </p:cNvPr>
          <p:cNvPicPr>
            <a:picLocks noChangeAspect="1"/>
          </p:cNvPicPr>
          <p:nvPr/>
        </p:nvPicPr>
        <p:blipFill>
          <a:blip r:embed="rId2"/>
          <a:stretch>
            <a:fillRect/>
          </a:stretch>
        </p:blipFill>
        <p:spPr>
          <a:xfrm rot="16200000">
            <a:off x="14527" y="4016005"/>
            <a:ext cx="3032136" cy="1523253"/>
          </a:xfrm>
          <a:prstGeom prst="rect">
            <a:avLst/>
          </a:prstGeom>
        </p:spPr>
      </p:pic>
      <p:sp>
        <p:nvSpPr>
          <p:cNvPr id="2" name="Title 1">
            <a:extLst>
              <a:ext uri="{FF2B5EF4-FFF2-40B4-BE49-F238E27FC236}">
                <a16:creationId xmlns:a16="http://schemas.microsoft.com/office/drawing/2014/main" id="{89CCBA06-330F-24C2-4A76-4FACE6247BFA}"/>
              </a:ext>
            </a:extLst>
          </p:cNvPr>
          <p:cNvSpPr>
            <a:spLocks noGrp="1"/>
          </p:cNvSpPr>
          <p:nvPr>
            <p:ph type="title"/>
          </p:nvPr>
        </p:nvSpPr>
        <p:spPr/>
        <p:txBody>
          <a:bodyPr/>
          <a:lstStyle/>
          <a:p>
            <a:r>
              <a:rPr lang="en-US"/>
              <a:t>Use </a:t>
            </a:r>
            <a:r>
              <a:rPr lang="en-US" err="1"/>
              <a:t>pyranda</a:t>
            </a:r>
            <a:r>
              <a:rPr lang="en-US"/>
              <a:t> to simulate the effects of some of these factors</a:t>
            </a:r>
          </a:p>
        </p:txBody>
      </p:sp>
      <p:sp>
        <p:nvSpPr>
          <p:cNvPr id="3" name="Content Placeholder 2">
            <a:extLst>
              <a:ext uri="{FF2B5EF4-FFF2-40B4-BE49-F238E27FC236}">
                <a16:creationId xmlns:a16="http://schemas.microsoft.com/office/drawing/2014/main" id="{AC515799-91B7-0904-0D4F-7897B9077663}"/>
              </a:ext>
            </a:extLst>
          </p:cNvPr>
          <p:cNvSpPr>
            <a:spLocks noGrp="1"/>
          </p:cNvSpPr>
          <p:nvPr>
            <p:ph idx="1"/>
          </p:nvPr>
        </p:nvSpPr>
        <p:spPr/>
        <p:txBody>
          <a:bodyPr/>
          <a:lstStyle/>
          <a:p>
            <a:r>
              <a:rPr lang="en-US" err="1"/>
              <a:t>pyranda</a:t>
            </a:r>
            <a:endParaRPr lang="en-US"/>
          </a:p>
          <a:p>
            <a:pPr lvl="1"/>
            <a:r>
              <a:rPr lang="en-US"/>
              <a:t>high order  finite difference solver for arbitrary hyperbolic PDE systems</a:t>
            </a:r>
          </a:p>
          <a:p>
            <a:pPr lvl="1"/>
            <a:r>
              <a:rPr lang="en-US"/>
              <a:t>python driven, </a:t>
            </a:r>
            <a:r>
              <a:rPr lang="en-US" err="1"/>
              <a:t>mpi</a:t>
            </a:r>
            <a:r>
              <a:rPr lang="en-US"/>
              <a:t> parallel </a:t>
            </a:r>
            <a:r>
              <a:rPr lang="en-US" err="1"/>
              <a:t>fortran</a:t>
            </a:r>
            <a:r>
              <a:rPr lang="en-US"/>
              <a:t> solver</a:t>
            </a:r>
          </a:p>
        </p:txBody>
      </p:sp>
      <p:sp>
        <p:nvSpPr>
          <p:cNvPr id="4" name="Content Placeholder 3">
            <a:extLst>
              <a:ext uri="{FF2B5EF4-FFF2-40B4-BE49-F238E27FC236}">
                <a16:creationId xmlns:a16="http://schemas.microsoft.com/office/drawing/2014/main" id="{937C6867-569D-1B51-E916-B1C57AB81AA6}"/>
              </a:ext>
            </a:extLst>
          </p:cNvPr>
          <p:cNvSpPr>
            <a:spLocks noGrp="1"/>
          </p:cNvSpPr>
          <p:nvPr>
            <p:ph idx="10"/>
          </p:nvPr>
        </p:nvSpPr>
        <p:spPr/>
        <p:txBody>
          <a:bodyPr/>
          <a:lstStyle/>
          <a:p>
            <a:r>
              <a:rPr lang="en-US">
                <a:latin typeface="+mj-lt"/>
              </a:rPr>
              <a:t>Rayleigh-Taylor model</a:t>
            </a:r>
          </a:p>
          <a:p>
            <a:pPr lvl="1"/>
            <a:r>
              <a:rPr lang="en-US">
                <a:latin typeface="+mj-lt"/>
                <a:ea typeface="Menlo" panose="020B0609030804020204" pitchFamily="49" charset="0"/>
                <a:cs typeface="Menlo" panose="020B0609030804020204" pitchFamily="49" charset="0"/>
              </a:rPr>
              <a:t>Driver: </a:t>
            </a:r>
            <a:r>
              <a:rPr lang="en-US" err="1">
                <a:latin typeface="+mj-lt"/>
                <a:ea typeface="Menlo" panose="020B0609030804020204" pitchFamily="49" charset="0"/>
                <a:cs typeface="Menlo" panose="020B0609030804020204" pitchFamily="49" charset="0"/>
              </a:rPr>
              <a:t>rayleigh_taylor.py</a:t>
            </a:r>
            <a:endParaRPr lang="en-US">
              <a:latin typeface="+mj-lt"/>
              <a:ea typeface="Menlo" panose="020B0609030804020204" pitchFamily="49" charset="0"/>
              <a:cs typeface="Menlo" panose="020B0609030804020204" pitchFamily="49" charset="0"/>
            </a:endParaRPr>
          </a:p>
          <a:p>
            <a:pPr lvl="1"/>
            <a:r>
              <a:rPr lang="en-US">
                <a:latin typeface="+mj-lt"/>
                <a:ea typeface="Menlo" panose="020B0609030804020204" pitchFamily="49" charset="0"/>
                <a:cs typeface="Menlo" panose="020B0609030804020204" pitchFamily="49" charset="0"/>
              </a:rPr>
              <a:t>Parameters</a:t>
            </a:r>
          </a:p>
          <a:p>
            <a:pPr lvl="2"/>
            <a:r>
              <a:rPr lang="en-US" b="1" err="1">
                <a:latin typeface="+mj-lt"/>
                <a:ea typeface="Menlo" panose="020B0609030804020204" pitchFamily="49" charset="0"/>
                <a:cs typeface="Menlo" panose="020B0609030804020204" pitchFamily="49" charset="0"/>
              </a:rPr>
              <a:t>atwood</a:t>
            </a:r>
            <a:r>
              <a:rPr lang="en-US" b="1">
                <a:latin typeface="+mj-lt"/>
                <a:ea typeface="Menlo" panose="020B0609030804020204" pitchFamily="49" charset="0"/>
                <a:cs typeface="Menlo" panose="020B0609030804020204" pitchFamily="49" charset="0"/>
              </a:rPr>
              <a:t>-number</a:t>
            </a:r>
            <a:r>
              <a:rPr lang="en-US">
                <a:latin typeface="+mj-lt"/>
                <a:ea typeface="Menlo" panose="020B0609030804020204" pitchFamily="49" charset="0"/>
                <a:cs typeface="Menlo" panose="020B0609030804020204" pitchFamily="49" charset="0"/>
              </a:rPr>
              <a:t>: density ratio</a:t>
            </a:r>
          </a:p>
          <a:p>
            <a:pPr lvl="2"/>
            <a:r>
              <a:rPr lang="en-US" b="1">
                <a:latin typeface="+mj-lt"/>
                <a:ea typeface="Menlo" panose="020B0609030804020204" pitchFamily="49" charset="0"/>
                <a:cs typeface="Menlo" panose="020B0609030804020204" pitchFamily="49" charset="0"/>
              </a:rPr>
              <a:t>seed</a:t>
            </a:r>
            <a:r>
              <a:rPr lang="en-US">
                <a:latin typeface="+mj-lt"/>
                <a:ea typeface="Menlo" panose="020B0609030804020204" pitchFamily="49" charset="0"/>
                <a:cs typeface="Menlo" panose="020B0609030804020204" pitchFamily="49" charset="0"/>
              </a:rPr>
              <a:t>: seed for randomly generated initial perturbations</a:t>
            </a:r>
          </a:p>
          <a:p>
            <a:pPr lvl="2"/>
            <a:r>
              <a:rPr lang="en-US" b="1">
                <a:latin typeface="+mj-lt"/>
                <a:ea typeface="Menlo" panose="020B0609030804020204" pitchFamily="49" charset="0"/>
                <a:cs typeface="Menlo" panose="020B0609030804020204" pitchFamily="49" charset="0"/>
              </a:rPr>
              <a:t>velocity-modes</a:t>
            </a:r>
            <a:r>
              <a:rPr lang="en-US">
                <a:latin typeface="+mj-lt"/>
                <a:ea typeface="Menlo" panose="020B0609030804020204" pitchFamily="49" charset="0"/>
                <a:cs typeface="Menlo" panose="020B0609030804020204" pitchFamily="49" charset="0"/>
              </a:rPr>
              <a:t>: single mode </a:t>
            </a:r>
            <a:r>
              <a:rPr lang="en-US" err="1">
                <a:latin typeface="+mj-lt"/>
                <a:ea typeface="Menlo" panose="020B0609030804020204" pitchFamily="49" charset="0"/>
                <a:cs typeface="Menlo" panose="020B0609030804020204" pitchFamily="49" charset="0"/>
              </a:rPr>
              <a:t>freq</a:t>
            </a:r>
            <a:endParaRPr lang="en-US">
              <a:latin typeface="+mj-lt"/>
              <a:ea typeface="Menlo" panose="020B0609030804020204" pitchFamily="49" charset="0"/>
              <a:cs typeface="Menlo" panose="020B0609030804020204" pitchFamily="49" charset="0"/>
            </a:endParaRPr>
          </a:p>
          <a:p>
            <a:pPr lvl="2"/>
            <a:r>
              <a:rPr lang="en-US" b="1">
                <a:latin typeface="+mj-lt"/>
                <a:ea typeface="Menlo" panose="020B0609030804020204" pitchFamily="49" charset="0"/>
                <a:cs typeface="Menlo" panose="020B0609030804020204" pitchFamily="49" charset="0"/>
              </a:rPr>
              <a:t>velocity-magnitude</a:t>
            </a:r>
            <a:r>
              <a:rPr lang="en-US">
                <a:latin typeface="+mj-lt"/>
                <a:ea typeface="Menlo" panose="020B0609030804020204" pitchFamily="49" charset="0"/>
                <a:cs typeface="Menlo" panose="020B0609030804020204" pitchFamily="49" charset="0"/>
              </a:rPr>
              <a:t>: </a:t>
            </a:r>
            <a:r>
              <a:rPr lang="en-US" sz="2000">
                <a:latin typeface="+mj-lt"/>
                <a:ea typeface="Menlo" panose="020B0609030804020204" pitchFamily="49" charset="0"/>
                <a:cs typeface="Menlo" panose="020B0609030804020204" pitchFamily="49" charset="0"/>
              </a:rPr>
              <a:t>multiplier for single mode initial velocity</a:t>
            </a:r>
            <a:endParaRPr lang="en-US">
              <a:latin typeface="+mj-lt"/>
              <a:ea typeface="Menlo" panose="020B0609030804020204" pitchFamily="49" charset="0"/>
              <a:cs typeface="Menlo" panose="020B0609030804020204" pitchFamily="49" charset="0"/>
            </a:endParaRPr>
          </a:p>
          <a:p>
            <a:pPr lvl="2"/>
            <a:r>
              <a:rPr lang="en-US" b="1">
                <a:latin typeface="+mj-lt"/>
                <a:ea typeface="Menlo" panose="020B0609030804020204" pitchFamily="49" charset="0"/>
                <a:cs typeface="Menlo" panose="020B0609030804020204" pitchFamily="49" charset="0"/>
              </a:rPr>
              <a:t>random-velocity-magnitude</a:t>
            </a:r>
            <a:r>
              <a:rPr lang="en-US">
                <a:latin typeface="+mj-lt"/>
                <a:ea typeface="Menlo" panose="020B0609030804020204" pitchFamily="49" charset="0"/>
                <a:cs typeface="Menlo" panose="020B0609030804020204" pitchFamily="49" charset="0"/>
              </a:rPr>
              <a:t>: multiplier for random initial velocity</a:t>
            </a:r>
          </a:p>
          <a:p>
            <a:pPr lvl="2"/>
            <a:endParaRPr lang="en-US">
              <a:latin typeface="+mj-lt"/>
              <a:ea typeface="Menlo" panose="020B0609030804020204" pitchFamily="49" charset="0"/>
              <a:cs typeface="Menlo" panose="020B0609030804020204" pitchFamily="49" charset="0"/>
            </a:endParaRPr>
          </a:p>
          <a:p>
            <a:endParaRPr lang="en-US">
              <a:latin typeface="+mj-l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55EEA6-3FED-9CBF-9899-36F51BCA80AA}"/>
                  </a:ext>
                </a:extLst>
              </p:cNvPr>
              <p:cNvSpPr txBox="1"/>
              <p:nvPr/>
            </p:nvSpPr>
            <p:spPr>
              <a:xfrm>
                <a:off x="366531" y="3640050"/>
                <a:ext cx="5007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𝐻</m:t>
                          </m:r>
                        </m:sub>
                      </m:sSub>
                    </m:oMath>
                  </m:oMathPara>
                </a14:m>
                <a:endParaRPr lang="en-US"/>
              </a:p>
            </p:txBody>
          </p:sp>
        </mc:Choice>
        <mc:Fallback xmlns="">
          <p:sp>
            <p:nvSpPr>
              <p:cNvPr id="14" name="TextBox 13">
                <a:extLst>
                  <a:ext uri="{FF2B5EF4-FFF2-40B4-BE49-F238E27FC236}">
                    <a16:creationId xmlns:a16="http://schemas.microsoft.com/office/drawing/2014/main" id="{B555EEA6-3FED-9CBF-9899-36F51BCA80AA}"/>
                  </a:ext>
                </a:extLst>
              </p:cNvPr>
              <p:cNvSpPr txBox="1">
                <a:spLocks noRot="1" noChangeAspect="1" noMove="1" noResize="1" noEditPoints="1" noAdjustHandles="1" noChangeArrowheads="1" noChangeShapeType="1" noTextEdit="1"/>
              </p:cNvSpPr>
              <p:nvPr/>
            </p:nvSpPr>
            <p:spPr>
              <a:xfrm>
                <a:off x="366531" y="3640050"/>
                <a:ext cx="500778" cy="369332"/>
              </a:xfrm>
              <a:prstGeom prst="rect">
                <a:avLst/>
              </a:prstGeom>
              <a:blipFill>
                <a:blip r:embed="rId3"/>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B145794-84E3-788B-0A68-9035D0FCE1A8}"/>
                  </a:ext>
                </a:extLst>
              </p:cNvPr>
              <p:cNvSpPr txBox="1"/>
              <p:nvPr/>
            </p:nvSpPr>
            <p:spPr>
              <a:xfrm>
                <a:off x="367648" y="5398654"/>
                <a:ext cx="4655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𝐿</m:t>
                          </m:r>
                        </m:sub>
                      </m:sSub>
                    </m:oMath>
                  </m:oMathPara>
                </a14:m>
                <a:endParaRPr lang="en-US"/>
              </a:p>
            </p:txBody>
          </p:sp>
        </mc:Choice>
        <mc:Fallback xmlns="">
          <p:sp>
            <p:nvSpPr>
              <p:cNvPr id="15" name="TextBox 14">
                <a:extLst>
                  <a:ext uri="{FF2B5EF4-FFF2-40B4-BE49-F238E27FC236}">
                    <a16:creationId xmlns:a16="http://schemas.microsoft.com/office/drawing/2014/main" id="{7B145794-84E3-788B-0A68-9035D0FCE1A8}"/>
                  </a:ext>
                </a:extLst>
              </p:cNvPr>
              <p:cNvSpPr txBox="1">
                <a:spLocks noRot="1" noChangeAspect="1" noMove="1" noResize="1" noEditPoints="1" noAdjustHandles="1" noChangeArrowheads="1" noChangeShapeType="1" noTextEdit="1"/>
              </p:cNvSpPr>
              <p:nvPr/>
            </p:nvSpPr>
            <p:spPr>
              <a:xfrm>
                <a:off x="367648" y="5398654"/>
                <a:ext cx="465512" cy="369332"/>
              </a:xfrm>
              <a:prstGeom prst="rect">
                <a:avLst/>
              </a:prstGeom>
              <a:blipFill>
                <a:blip r:embed="rId4"/>
                <a:stretch>
                  <a:fillRect b="-666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738DEBDC-69B3-E3F0-D8D5-0A81151C810D}"/>
              </a:ext>
            </a:extLst>
          </p:cNvPr>
          <p:cNvPicPr>
            <a:picLocks noChangeAspect="1"/>
          </p:cNvPicPr>
          <p:nvPr/>
        </p:nvPicPr>
        <p:blipFill>
          <a:blip r:embed="rId5"/>
          <a:stretch>
            <a:fillRect/>
          </a:stretch>
        </p:blipFill>
        <p:spPr>
          <a:xfrm>
            <a:off x="3266954" y="3083688"/>
            <a:ext cx="3222586" cy="3227408"/>
          </a:xfrm>
          <a:prstGeom prst="rect">
            <a:avLst/>
          </a:prstGeom>
        </p:spPr>
      </p:pic>
      <p:cxnSp>
        <p:nvCxnSpPr>
          <p:cNvPr id="7" name="Straight Arrow Connector 6">
            <a:extLst>
              <a:ext uri="{FF2B5EF4-FFF2-40B4-BE49-F238E27FC236}">
                <a16:creationId xmlns:a16="http://schemas.microsoft.com/office/drawing/2014/main" id="{C50AAB2E-99F7-3F4F-1385-07B11451AE99}"/>
              </a:ext>
            </a:extLst>
          </p:cNvPr>
          <p:cNvCxnSpPr/>
          <p:nvPr/>
        </p:nvCxnSpPr>
        <p:spPr>
          <a:xfrm>
            <a:off x="844953" y="4505444"/>
            <a:ext cx="1801791" cy="7716"/>
          </a:xfrm>
          <a:prstGeom prst="straightConnector1">
            <a:avLst/>
          </a:prstGeom>
          <a:ln w="57150"/>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AC0DA12E-D317-24A6-5C38-2090A29B3946}"/>
              </a:ext>
            </a:extLst>
          </p:cNvPr>
          <p:cNvCxnSpPr>
            <a:cxnSpLocks/>
          </p:cNvCxnSpPr>
          <p:nvPr/>
        </p:nvCxnSpPr>
        <p:spPr>
          <a:xfrm>
            <a:off x="844952" y="5113114"/>
            <a:ext cx="1801791" cy="7716"/>
          </a:xfrm>
          <a:prstGeom prst="straightConnector1">
            <a:avLst/>
          </a:prstGeom>
          <a:ln w="57150"/>
        </p:spPr>
        <p:style>
          <a:lnRef idx="1">
            <a:schemeClr val="accent6"/>
          </a:lnRef>
          <a:fillRef idx="0">
            <a:schemeClr val="accent6"/>
          </a:fillRef>
          <a:effectRef idx="0">
            <a:schemeClr val="accent6"/>
          </a:effectRef>
          <a:fontRef idx="minor">
            <a:schemeClr val="tx1"/>
          </a:fontRef>
        </p:style>
      </p:cxnSp>
      <p:cxnSp>
        <p:nvCxnSpPr>
          <p:cNvPr id="9" name="Straight Arrow Connector 8">
            <a:extLst>
              <a:ext uri="{FF2B5EF4-FFF2-40B4-BE49-F238E27FC236}">
                <a16:creationId xmlns:a16="http://schemas.microsoft.com/office/drawing/2014/main" id="{58CC176A-23EB-3003-9F0D-EB18ED0320F2}"/>
              </a:ext>
            </a:extLst>
          </p:cNvPr>
          <p:cNvCxnSpPr/>
          <p:nvPr/>
        </p:nvCxnSpPr>
        <p:spPr>
          <a:xfrm flipH="1">
            <a:off x="2389327" y="4537397"/>
            <a:ext cx="1930" cy="567158"/>
          </a:xfrm>
          <a:prstGeom prst="straightConnector1">
            <a:avLst/>
          </a:prstGeom>
          <a:ln w="28575" cmpd="sng">
            <a:solidFill>
              <a:schemeClr val="accent6"/>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94BFE0F-9AD2-45F1-9463-9604F0FDF894}"/>
              </a:ext>
            </a:extLst>
          </p:cNvPr>
          <p:cNvSpPr txBox="1"/>
          <p:nvPr/>
        </p:nvSpPr>
        <p:spPr>
          <a:xfrm>
            <a:off x="2416215" y="4547886"/>
            <a:ext cx="703162" cy="5376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Mixing</a:t>
            </a:r>
          </a:p>
          <a:p>
            <a:r>
              <a:rPr lang="en-US" sz="1400">
                <a:cs typeface="Calibri"/>
              </a:rPr>
              <a:t>Width</a:t>
            </a:r>
          </a:p>
        </p:txBody>
      </p:sp>
      <p:sp>
        <p:nvSpPr>
          <p:cNvPr id="12" name="TextBox 11">
            <a:extLst>
              <a:ext uri="{FF2B5EF4-FFF2-40B4-BE49-F238E27FC236}">
                <a16:creationId xmlns:a16="http://schemas.microsoft.com/office/drawing/2014/main" id="{183E659B-B975-CF36-0571-802F654D079E}"/>
              </a:ext>
            </a:extLst>
          </p:cNvPr>
          <p:cNvSpPr txBox="1"/>
          <p:nvPr/>
        </p:nvSpPr>
        <p:spPr>
          <a:xfrm>
            <a:off x="1065835" y="3154101"/>
            <a:ext cx="915364" cy="369332"/>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 = 50</a:t>
            </a:r>
          </a:p>
        </p:txBody>
      </p:sp>
    </p:spTree>
    <p:extLst>
      <p:ext uri="{BB962C8B-B14F-4D97-AF65-F5344CB8AC3E}">
        <p14:creationId xmlns:p14="http://schemas.microsoft.com/office/powerpoint/2010/main" val="1338333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5F9A1-2006-A989-277C-A5100DB99605}"/>
              </a:ext>
            </a:extLst>
          </p:cNvPr>
          <p:cNvSpPr/>
          <p:nvPr/>
        </p:nvSpPr>
        <p:spPr>
          <a:xfrm>
            <a:off x="3909938" y="1591543"/>
            <a:ext cx="5918479" cy="4708981"/>
          </a:xfrm>
          <a:prstGeom prst="rect">
            <a:avLst/>
          </a:prstGeom>
          <a:solidFill>
            <a:srgbClr val="F8F8F8"/>
          </a:solidFill>
          <a:ln w="12700">
            <a:solidFill>
              <a:srgbClr val="EEEEEE"/>
            </a:solidFill>
          </a:ln>
        </p:spPr>
        <p:txBody>
          <a:bodyPr wrap="square">
            <a:spAutoFit/>
          </a:bodyPr>
          <a:lstStyle/>
          <a:p>
            <a:r>
              <a:rPr lang="en-US" sz="1200" b="1">
                <a:solidFill>
                  <a:srgbClr val="008000"/>
                </a:solidFill>
                <a:latin typeface="Times New Roman" panose="02020603050405020304" pitchFamily="18" charset="0"/>
                <a:ea typeface="DengXian" panose="02010600030101010101" pitchFamily="2" charset="-122"/>
                <a:cs typeface="Times New Roman" panose="02020603050405020304" pitchFamily="18" charset="0"/>
              </a:rPr>
              <a:t>description</a:t>
            </a:r>
            <a:r>
              <a:rPr lang="en-US" sz="1200">
                <a:latin typeface="Times New Roman" panose="02020603050405020304" pitchFamily="18" charset="0"/>
                <a:ea typeface="DengXian" panose="02010600030101010101" pitchFamily="2" charset="-122"/>
                <a:cs typeface="Times New Roman" panose="02020603050405020304" pitchFamily="18" charset="0"/>
              </a:rPr>
              <a:t>:</a:t>
            </a:r>
          </a:p>
          <a:p>
            <a:r>
              <a:rPr lang="en-US" sz="1200">
                <a:latin typeface="Times New Roman" panose="02020603050405020304" pitchFamily="18" charset="0"/>
                <a:ea typeface="DengXian" panose="02010600030101010101" pitchFamily="2" charset="-122"/>
                <a:cs typeface="Times New Roman" panose="02020603050405020304" pitchFamily="18" charset="0"/>
              </a:rPr>
              <a:t>   </a:t>
            </a:r>
            <a:r>
              <a:rPr lang="en-US" sz="1200" b="1">
                <a:solidFill>
                  <a:srgbClr val="008000"/>
                </a:solidFill>
                <a:latin typeface="Times New Roman" panose="02020603050405020304" pitchFamily="18" charset="0"/>
                <a:ea typeface="DengXian" panose="02010600030101010101" pitchFamily="2" charset="-122"/>
                <a:cs typeface="Times New Roman" panose="02020603050405020304" pitchFamily="18" charset="0"/>
              </a:rPr>
              <a:t>name</a:t>
            </a:r>
            <a:r>
              <a:rPr lang="en-US" sz="1200">
                <a:latin typeface="Times New Roman" panose="02020603050405020304" pitchFamily="18" charset="0"/>
                <a:ea typeface="DengXian" panose="02010600030101010101" pitchFamily="2" charset="-122"/>
                <a:cs typeface="Times New Roman" panose="02020603050405020304" pitchFamily="18" charset="0"/>
              </a:rPr>
              <a:t>: </a:t>
            </a:r>
            <a:r>
              <a:rPr lang="en-US" sz="1200" err="1">
                <a:latin typeface="Times New Roman" panose="02020603050405020304" pitchFamily="18" charset="0"/>
                <a:ea typeface="DengXian" panose="02010600030101010101" pitchFamily="2" charset="-122"/>
                <a:cs typeface="Times New Roman" panose="02020603050405020304" pitchFamily="18" charset="0"/>
              </a:rPr>
              <a:t>rayleigh_taylor_overview_pyranda</a:t>
            </a:r>
            <a:endParaRPr lang="en-US" sz="1200">
              <a:latin typeface="Times New Roman" panose="02020603050405020304" pitchFamily="18" charset="0"/>
              <a:ea typeface="DengXian" panose="02010600030101010101" pitchFamily="2" charset="-122"/>
              <a:cs typeface="Times New Roman" panose="02020603050405020304" pitchFamily="18" charset="0"/>
            </a:endParaRPr>
          </a:p>
          <a:p>
            <a:r>
              <a:rPr lang="en-US" sz="1200">
                <a:latin typeface="Times New Roman" panose="02020603050405020304" pitchFamily="18" charset="0"/>
                <a:ea typeface="DengXian" panose="02010600030101010101" pitchFamily="2" charset="-122"/>
                <a:cs typeface="Times New Roman" panose="02020603050405020304" pitchFamily="18" charset="0"/>
              </a:rPr>
              <a:t>   </a:t>
            </a:r>
            <a:r>
              <a:rPr lang="en-US" sz="1200" b="1">
                <a:solidFill>
                  <a:srgbClr val="008000"/>
                </a:solidFill>
                <a:latin typeface="Times New Roman" panose="02020603050405020304" pitchFamily="18" charset="0"/>
                <a:ea typeface="DengXian" panose="02010600030101010101" pitchFamily="2" charset="-122"/>
                <a:cs typeface="Times New Roman" panose="02020603050405020304" pitchFamily="18" charset="0"/>
              </a:rPr>
              <a:t>description</a:t>
            </a:r>
            <a:r>
              <a:rPr lang="en-US" sz="1200">
                <a:latin typeface="Times New Roman" panose="02020603050405020304" pitchFamily="18" charset="0"/>
                <a:ea typeface="DengXian" panose="02010600030101010101" pitchFamily="2" charset="-122"/>
                <a:cs typeface="Times New Roman" panose="02020603050405020304" pitchFamily="18" charset="0"/>
              </a:rPr>
              <a:t>: |</a:t>
            </a:r>
          </a:p>
          <a:p>
            <a:r>
              <a:rPr lang="en-US" sz="1200">
                <a:latin typeface="Times New Roman" panose="02020603050405020304" pitchFamily="18" charset="0"/>
                <a:ea typeface="DengXian" panose="02010600030101010101" pitchFamily="2" charset="-122"/>
                <a:cs typeface="Times New Roman" panose="02020603050405020304" pitchFamily="18" charset="0"/>
              </a:rPr>
              <a:t>       </a:t>
            </a:r>
            <a:r>
              <a:rPr lang="en-US" sz="1200">
                <a:solidFill>
                  <a:srgbClr val="880000"/>
                </a:solidFill>
                <a:latin typeface="Times New Roman" panose="02020603050405020304" pitchFamily="18" charset="0"/>
                <a:ea typeface="DengXian" panose="02010600030101010101" pitchFamily="2" charset="-122"/>
                <a:cs typeface="Times New Roman" panose="02020603050405020304" pitchFamily="18" charset="0"/>
              </a:rPr>
              <a:t>A study for running Rayleigh-Taylor mixing simulations using </a:t>
            </a:r>
            <a:r>
              <a:rPr lang="en-US" sz="1200" err="1">
                <a:solidFill>
                  <a:srgbClr val="880000"/>
                </a:solidFill>
                <a:latin typeface="Times New Roman" panose="02020603050405020304" pitchFamily="18" charset="0"/>
                <a:ea typeface="DengXian" panose="02010600030101010101" pitchFamily="2" charset="-122"/>
                <a:cs typeface="Times New Roman" panose="02020603050405020304" pitchFamily="18" charset="0"/>
              </a:rPr>
              <a:t>pyranda</a:t>
            </a:r>
            <a:r>
              <a:rPr lang="en-US" sz="1200">
                <a:solidFill>
                  <a:srgbClr val="880000"/>
                </a:solidFill>
                <a:latin typeface="Times New Roman" panose="02020603050405020304" pitchFamily="18" charset="0"/>
                <a:ea typeface="DengXian" panose="02010600030101010101" pitchFamily="2" charset="-122"/>
                <a:cs typeface="Times New Roman" panose="02020603050405020304" pitchFamily="18" charset="0"/>
              </a:rPr>
              <a:t>.  This is a small</a:t>
            </a:r>
          </a:p>
          <a:p>
            <a:r>
              <a:rPr lang="en-US" sz="1200">
                <a:solidFill>
                  <a:srgbClr val="880000"/>
                </a:solidFill>
                <a:latin typeface="Times New Roman" panose="02020603050405020304" pitchFamily="18" charset="0"/>
                <a:ea typeface="DengXian" panose="02010600030101010101" pitchFamily="2" charset="-122"/>
                <a:cs typeface="Times New Roman" panose="02020603050405020304" pitchFamily="18" charset="0"/>
              </a:rPr>
              <a:t>       experiment of fast running models demonstrating Atwood number effects.</a:t>
            </a:r>
          </a:p>
          <a:p>
            <a:endParaRPr lang="en-US" sz="1200" b="1">
              <a:solidFill>
                <a:srgbClr val="008000"/>
              </a:solidFill>
              <a:latin typeface="Times New Roman" pitchFamily="2" charset="0"/>
              <a:ea typeface="DengXian" panose="02010600030101010101" pitchFamily="2" charset="-122"/>
              <a:cs typeface="Arial" panose="020B0604020202020204" pitchFamily="34" charset="0"/>
            </a:endParaRPr>
          </a:p>
          <a:p>
            <a:r>
              <a:rPr lang="en-US" sz="1200" b="1">
                <a:solidFill>
                  <a:srgbClr val="008000"/>
                </a:solidFill>
                <a:latin typeface="Times New Roman" pitchFamily="2" charset="0"/>
                <a:ea typeface="DengXian" panose="02010600030101010101" pitchFamily="2" charset="-122"/>
                <a:cs typeface="Arial" panose="020B0604020202020204" pitchFamily="34" charset="0"/>
              </a:rPr>
              <a:t>study</a:t>
            </a:r>
            <a:r>
              <a:rPr lang="en-US" sz="1200">
                <a:latin typeface="Times New Roman" pitchFamily="2" charset="0"/>
                <a:ea typeface="DengXian" panose="02010600030101010101" pitchFamily="2" charset="-122"/>
                <a:cs typeface="Arial" panose="020B0604020202020204" pitchFamily="34" charset="0"/>
              </a:rPr>
              <a:t>:</a:t>
            </a:r>
          </a:p>
          <a:p>
            <a:r>
              <a:rPr lang="en-US" sz="1200">
                <a:latin typeface="Times New Roman" panose="02020603050405020304" pitchFamily="18" charset="0"/>
                <a:ea typeface="DengXian" panose="02010600030101010101" pitchFamily="2" charset="-122"/>
                <a:cs typeface="Arial" panose="020B0604020202020204" pitchFamily="34" charset="0"/>
              </a:rPr>
              <a:t>  -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200">
                <a:latin typeface="Times New Roman" panose="02020603050405020304" pitchFamily="18" charset="0"/>
                <a:ea typeface="DengXian" panose="02010600030101010101" pitchFamily="2" charset="-122"/>
                <a:cs typeface="Arial" panose="020B0604020202020204" pitchFamily="34" charset="0"/>
              </a:rPr>
              <a:t>: run-</a:t>
            </a:r>
            <a:r>
              <a:rPr lang="en-US" sz="1200" err="1">
                <a:latin typeface="Times New Roman" panose="02020603050405020304" pitchFamily="18" charset="0"/>
                <a:ea typeface="DengXian" panose="02010600030101010101" pitchFamily="2" charset="-122"/>
                <a:cs typeface="Arial" panose="020B0604020202020204" pitchFamily="34" charset="0"/>
              </a:rPr>
              <a:t>pyranda</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200">
                <a:latin typeface="Times New Roman" panose="02020603050405020304" pitchFamily="18" charset="0"/>
                <a:ea typeface="DengXian" panose="02010600030101010101" pitchFamily="2" charset="-122"/>
                <a:cs typeface="Arial" panose="020B0604020202020204" pitchFamily="34" charset="0"/>
              </a:rPr>
              <a:t>: Run </a:t>
            </a:r>
            <a:r>
              <a:rPr lang="en-US" sz="1200" err="1">
                <a:latin typeface="Times New Roman" panose="02020603050405020304" pitchFamily="18" charset="0"/>
                <a:ea typeface="DengXian" panose="02010600030101010101" pitchFamily="2" charset="-122"/>
                <a:cs typeface="Arial" panose="020B0604020202020204" pitchFamily="34" charset="0"/>
              </a:rPr>
              <a:t>pyranda</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200">
                <a:latin typeface="Times New Roman" panose="02020603050405020304" pitchFamily="18" charset="0"/>
                <a:ea typeface="DengXian" panose="02010600030101010101" pitchFamily="2" charset="-122"/>
                <a:cs typeface="Arial" panose="020B0604020202020204" pitchFamily="34" charset="0"/>
              </a:rPr>
              <a:t>: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$(LAUNCHER) $(PYTHON) $(RAYLEIGH_TAYLOR_MODEL) --dim $(DIM)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a:t>
            </a:r>
            <a:r>
              <a:rPr lang="en-US" sz="1200" err="1">
                <a:solidFill>
                  <a:srgbClr val="880000"/>
                </a:solidFill>
                <a:latin typeface="Times New Roman" panose="02020603050405020304" pitchFamily="18" charset="0"/>
                <a:ea typeface="DengXian" panose="02010600030101010101" pitchFamily="2" charset="-122"/>
                <a:cs typeface="Arial" panose="020B0604020202020204" pitchFamily="34" charset="0"/>
              </a:rPr>
              <a:t>atwood</a:t>
            </a:r>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-number $(ATWOOD)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--num-points $(NPTS)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--velocity-magnitude $(VELOCITY_MAGNITUDE)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--random-velocity-magnitude $(RANVEL)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 # REMAINING ARGS OMITTED</a:t>
            </a: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200">
                <a:latin typeface="Times New Roman" panose="02020603050405020304" pitchFamily="18" charset="0"/>
                <a:ea typeface="DengXian" panose="02010600030101010101" pitchFamily="2" charset="-122"/>
                <a:cs typeface="Arial" panose="020B0604020202020204" pitchFamily="34" charset="0"/>
              </a:rPr>
              <a:t>: post-process-all</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200">
                <a:latin typeface="Times New Roman" panose="02020603050405020304" pitchFamily="18" charset="0"/>
                <a:ea typeface="DengXian" panose="02010600030101010101" pitchFamily="2" charset="-122"/>
                <a:cs typeface="Arial" panose="020B0604020202020204" pitchFamily="34" charset="0"/>
              </a:rPr>
              <a:t>: post processes all simulations into a summary plot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200">
                <a:latin typeface="Times New Roman" panose="02020603050405020304" pitchFamily="18" charset="0"/>
                <a:ea typeface="DengXian" panose="02010600030101010101" pitchFamily="2" charset="-122"/>
                <a:cs typeface="Arial" panose="020B0604020202020204" pitchFamily="34" charset="0"/>
              </a:rPr>
              <a:t>: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echo "Parent workspace: $(run-</a:t>
            </a:r>
            <a:r>
              <a:rPr lang="en-US" sz="1200" err="1">
                <a:solidFill>
                  <a:srgbClr val="880000"/>
                </a:solidFill>
                <a:latin typeface="Times New Roman" panose="02020603050405020304" pitchFamily="18" charset="0"/>
                <a:ea typeface="DengXian" panose="02010600030101010101" pitchFamily="2" charset="-122"/>
                <a:cs typeface="Arial" panose="020B0604020202020204" pitchFamily="34" charset="0"/>
              </a:rPr>
              <a:t>pyranda.workspace</a:t>
            </a:r>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a:t>
            </a:r>
          </a:p>
          <a:p>
            <a:endPar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endParaRP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$(PYTHON) $(OVERVIEW_PLOTTER) --headless $(run-</a:t>
            </a:r>
            <a:r>
              <a:rPr lang="en-US" sz="1200" err="1">
                <a:solidFill>
                  <a:srgbClr val="880000"/>
                </a:solidFill>
                <a:latin typeface="Times New Roman" panose="02020603050405020304" pitchFamily="18" charset="0"/>
                <a:ea typeface="DengXian" panose="02010600030101010101" pitchFamily="2" charset="-122"/>
                <a:cs typeface="Arial" panose="020B0604020202020204" pitchFamily="34" charset="0"/>
              </a:rPr>
              <a:t>pyranda.workspace</a:t>
            </a:r>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a:t>
            </a:r>
          </a:p>
          <a:p>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      depends</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19177C"/>
                </a:solidFill>
                <a:latin typeface="Times New Roman" pitchFamily="2" charset="0"/>
                <a:ea typeface="DengXian" panose="02010600030101010101" pitchFamily="2" charset="-122"/>
                <a:cs typeface="Arial" panose="020B0604020202020204" pitchFamily="34" charset="0"/>
              </a:rPr>
              <a:t>run-</a:t>
            </a:r>
            <a:r>
              <a:rPr lang="en-US" sz="1200" err="1">
                <a:solidFill>
                  <a:srgbClr val="19177C"/>
                </a:solidFill>
                <a:latin typeface="Times New Roman" pitchFamily="2" charset="0"/>
                <a:ea typeface="DengXian" panose="02010600030101010101" pitchFamily="2" charset="-122"/>
                <a:cs typeface="Arial" panose="020B0604020202020204" pitchFamily="34" charset="0"/>
              </a:rPr>
              <a:t>pyranda</a:t>
            </a:r>
            <a:r>
              <a:rPr lang="en-US" sz="1200">
                <a:solidFill>
                  <a:srgbClr val="19177C"/>
                </a:solidFill>
                <a:latin typeface="Times New Roman" pitchFamily="2" charset="0"/>
                <a:ea typeface="DengXian" panose="02010600030101010101" pitchFamily="2" charset="-122"/>
                <a:cs typeface="Arial" panose="020B0604020202020204" pitchFamily="34" charset="0"/>
              </a:rPr>
              <a:t>_*</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endParaRPr>
          </a:p>
        </p:txBody>
      </p:sp>
      <p:sp>
        <p:nvSpPr>
          <p:cNvPr id="2" name="Title 1">
            <a:extLst>
              <a:ext uri="{FF2B5EF4-FFF2-40B4-BE49-F238E27FC236}">
                <a16:creationId xmlns:a16="http://schemas.microsoft.com/office/drawing/2014/main" id="{6BC6F30F-273E-C88E-928D-EB6DA3534287}"/>
              </a:ext>
            </a:extLst>
          </p:cNvPr>
          <p:cNvSpPr>
            <a:spLocks noGrp="1"/>
          </p:cNvSpPr>
          <p:nvPr>
            <p:ph type="title"/>
          </p:nvPr>
        </p:nvSpPr>
        <p:spPr/>
        <p:txBody>
          <a:bodyPr/>
          <a:lstStyle/>
          <a:p>
            <a:r>
              <a:rPr lang="en-US"/>
              <a:t>Define the experimental process using Maestro’s minimal workflow language</a:t>
            </a:r>
          </a:p>
        </p:txBody>
      </p:sp>
      <p:pic>
        <p:nvPicPr>
          <p:cNvPr id="5" name="Picture 4">
            <a:extLst>
              <a:ext uri="{FF2B5EF4-FFF2-40B4-BE49-F238E27FC236}">
                <a16:creationId xmlns:a16="http://schemas.microsoft.com/office/drawing/2014/main" id="{95082944-6AE8-FDA0-0194-788717BF66D8}"/>
              </a:ext>
            </a:extLst>
          </p:cNvPr>
          <p:cNvPicPr>
            <a:picLocks noChangeAspect="1"/>
          </p:cNvPicPr>
          <p:nvPr/>
        </p:nvPicPr>
        <p:blipFill>
          <a:blip r:embed="rId3"/>
          <a:stretch>
            <a:fillRect/>
          </a:stretch>
        </p:blipFill>
        <p:spPr>
          <a:xfrm>
            <a:off x="10506434" y="2167526"/>
            <a:ext cx="1266042" cy="3216156"/>
          </a:xfrm>
          <a:prstGeom prst="rect">
            <a:avLst/>
          </a:prstGeom>
        </p:spPr>
      </p:pic>
      <p:sp>
        <p:nvSpPr>
          <p:cNvPr id="7" name="TextBox 6">
            <a:extLst>
              <a:ext uri="{FF2B5EF4-FFF2-40B4-BE49-F238E27FC236}">
                <a16:creationId xmlns:a16="http://schemas.microsoft.com/office/drawing/2014/main" id="{57F22F41-950C-3B41-A253-35FFD7C29F5E}"/>
              </a:ext>
            </a:extLst>
          </p:cNvPr>
          <p:cNvSpPr txBox="1"/>
          <p:nvPr/>
        </p:nvSpPr>
        <p:spPr>
          <a:xfrm>
            <a:off x="10210290" y="1327419"/>
            <a:ext cx="1858329" cy="36933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a:t>Workflow Process</a:t>
            </a:r>
          </a:p>
        </p:txBody>
      </p:sp>
      <p:sp>
        <p:nvSpPr>
          <p:cNvPr id="8" name="TextBox 7">
            <a:extLst>
              <a:ext uri="{FF2B5EF4-FFF2-40B4-BE49-F238E27FC236}">
                <a16:creationId xmlns:a16="http://schemas.microsoft.com/office/drawing/2014/main" id="{D39A6A4A-12B6-6B89-E596-4D721DC8A19D}"/>
              </a:ext>
            </a:extLst>
          </p:cNvPr>
          <p:cNvSpPr txBox="1"/>
          <p:nvPr/>
        </p:nvSpPr>
        <p:spPr>
          <a:xfrm>
            <a:off x="5891345" y="1327419"/>
            <a:ext cx="1955664" cy="369332"/>
          </a:xfrm>
          <a:prstGeom prst="rect">
            <a:avLst/>
          </a:prstGeom>
          <a:solidFill>
            <a:schemeClr val="accent4">
              <a:lumMod val="40000"/>
              <a:lumOff val="60000"/>
            </a:schemeClr>
          </a:solid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lang="en-US"/>
              <a:t>YAML Specification</a:t>
            </a:r>
          </a:p>
        </p:txBody>
      </p:sp>
      <p:sp>
        <p:nvSpPr>
          <p:cNvPr id="10" name="Content Placeholder 2">
            <a:extLst>
              <a:ext uri="{FF2B5EF4-FFF2-40B4-BE49-F238E27FC236}">
                <a16:creationId xmlns:a16="http://schemas.microsoft.com/office/drawing/2014/main" id="{0D1B8F62-43F4-9EE1-00C6-117382C25B75}"/>
              </a:ext>
            </a:extLst>
          </p:cNvPr>
          <p:cNvSpPr txBox="1">
            <a:spLocks/>
          </p:cNvSpPr>
          <p:nvPr/>
        </p:nvSpPr>
        <p:spPr>
          <a:xfrm>
            <a:off x="9071" y="1434786"/>
            <a:ext cx="3690093" cy="4881532"/>
          </a:xfrm>
          <a:prstGeom prst="rect">
            <a:avLst/>
          </a:prstGeom>
        </p:spPr>
        <p:txBody>
          <a:bodyPr>
            <a:no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sz="1800"/>
              <a:t>Tokens:</a:t>
            </a:r>
          </a:p>
          <a:p>
            <a:pPr lvl="1" defTabSz="914400"/>
            <a:r>
              <a:rPr lang="en-US" sz="1800"/>
              <a:t>Turn your workflow description into a generic template</a:t>
            </a:r>
          </a:p>
          <a:p>
            <a:pPr lvl="1" defTabSz="914400"/>
            <a:r>
              <a:rPr lang="en-US" sz="1800">
                <a:ea typeface="DengXian" panose="02010600030101010101" pitchFamily="2" charset="-122"/>
              </a:rPr>
              <a:t>Syntax</a:t>
            </a:r>
            <a:r>
              <a:rPr lang="en-US" sz="1800">
                <a:ea typeface="Menlo" panose="020B0609030804020204" pitchFamily="49" charset="0"/>
              </a:rPr>
              <a:t>:</a:t>
            </a:r>
            <a:r>
              <a:rPr lang="en-US" sz="1800">
                <a:latin typeface="Menlo" panose="020B0609030804020204" pitchFamily="49" charset="0"/>
                <a:ea typeface="Menlo" panose="020B0609030804020204" pitchFamily="49" charset="0"/>
                <a:cs typeface="Menlo" panose="020B0609030804020204" pitchFamily="49" charset="0"/>
              </a:rPr>
              <a:t> </a:t>
            </a:r>
            <a:r>
              <a:rPr lang="en-US" sz="1800" b="1">
                <a:latin typeface="Menlo" panose="020B0609030804020204" pitchFamily="49" charset="0"/>
                <a:ea typeface="Menlo" panose="020B0609030804020204" pitchFamily="49" charset="0"/>
                <a:cs typeface="Menlo" panose="020B0609030804020204" pitchFamily="49" charset="0"/>
              </a:rPr>
              <a:t>$(TOKEN_NAME)</a:t>
            </a:r>
          </a:p>
          <a:p>
            <a:pPr defTabSz="914400"/>
            <a:r>
              <a:rPr lang="en-US" sz="2000" b="1" err="1">
                <a:solidFill>
                  <a:srgbClr val="008000"/>
                </a:solidFill>
                <a:latin typeface="Times New Roman" panose="02020603050405020304" pitchFamily="18" charset="0"/>
                <a:ea typeface="DengXian" panose="02010600030101010101" pitchFamily="2" charset="-122"/>
                <a:cs typeface="Times New Roman" panose="02020603050405020304" pitchFamily="18" charset="0"/>
              </a:rPr>
              <a:t>cmd</a:t>
            </a:r>
            <a:r>
              <a:rPr lang="en-US" sz="2000" b="1">
                <a:latin typeface="Times New Roman" panose="02020603050405020304" pitchFamily="18" charset="0"/>
                <a:ea typeface="DengXian" panose="02010600030101010101" pitchFamily="2" charset="-122"/>
                <a:cs typeface="Times New Roman" panose="02020603050405020304" pitchFamily="18" charset="0"/>
              </a:rPr>
              <a:t>: </a:t>
            </a:r>
            <a:endParaRPr lang="en-US" sz="2000">
              <a:latin typeface="Times New Roman" panose="02020603050405020304" pitchFamily="18" charset="0"/>
              <a:ea typeface="DengXian" panose="02010600030101010101" pitchFamily="2" charset="-122"/>
              <a:cs typeface="Times New Roman" panose="02020603050405020304" pitchFamily="18" charset="0"/>
            </a:endParaRPr>
          </a:p>
          <a:p>
            <a:pPr lvl="1" defTabSz="914400"/>
            <a:r>
              <a:rPr lang="en-US" sz="1800">
                <a:latin typeface="+mn-lt"/>
                <a:ea typeface="DengXian" panose="02010600030101010101" pitchFamily="2" charset="-122"/>
                <a:cs typeface="Times New Roman" panose="02020603050405020304" pitchFamily="18" charset="0"/>
              </a:rPr>
              <a:t>Define how your process runs</a:t>
            </a:r>
          </a:p>
          <a:p>
            <a:pPr lvl="1" defTabSz="914400"/>
            <a:r>
              <a:rPr lang="en-US" sz="1800">
                <a:latin typeface="+mn-lt"/>
                <a:ea typeface="DengXian" panose="02010600030101010101" pitchFamily="2" charset="-122"/>
                <a:cs typeface="Times New Roman" panose="02020603050405020304" pitchFamily="18" charset="0"/>
              </a:rPr>
              <a:t>Written in </a:t>
            </a:r>
            <a:r>
              <a:rPr lang="en-US" sz="1800" u="sng">
                <a:latin typeface="+mn-lt"/>
                <a:ea typeface="DengXian" panose="02010600030101010101" pitchFamily="2" charset="-122"/>
                <a:cs typeface="Times New Roman" panose="02020603050405020304" pitchFamily="18" charset="0"/>
              </a:rPr>
              <a:t>bash</a:t>
            </a:r>
            <a:r>
              <a:rPr lang="en-US" sz="1800">
                <a:latin typeface="+mn-lt"/>
                <a:ea typeface="DengXian" panose="02010600030101010101" pitchFamily="2" charset="-122"/>
                <a:cs typeface="Times New Roman" panose="02020603050405020304" pitchFamily="18" charset="0"/>
              </a:rPr>
              <a:t> </a:t>
            </a:r>
          </a:p>
          <a:p>
            <a:r>
              <a:rPr lang="en-US" sz="2000" b="1">
                <a:solidFill>
                  <a:srgbClr val="008000"/>
                </a:solidFill>
                <a:latin typeface="Times New Roman" pitchFamily="2" charset="0"/>
                <a:ea typeface="DengXian" panose="02010600030101010101" pitchFamily="2" charset="-122"/>
                <a:cs typeface="Arial" panose="020B0604020202020204" pitchFamily="34" charset="0"/>
              </a:rPr>
              <a:t>depends:</a:t>
            </a:r>
          </a:p>
          <a:p>
            <a:pPr lvl="1"/>
            <a:r>
              <a:rPr lang="en-US" sz="1800"/>
              <a:t>List of prior step names that must be executed first</a:t>
            </a:r>
          </a:p>
          <a:p>
            <a:r>
              <a:rPr lang="en-US" sz="1600" b="1">
                <a:solidFill>
                  <a:srgbClr val="880000"/>
                </a:solidFill>
                <a:latin typeface="Menlo" panose="020B0609030804020204" pitchFamily="49" charset="0"/>
                <a:ea typeface="Menlo" panose="020B0609030804020204" pitchFamily="49" charset="0"/>
                <a:cs typeface="Menlo" panose="020B0609030804020204" pitchFamily="49" charset="0"/>
              </a:rPr>
              <a:t>$(LAUNCHER) </a:t>
            </a:r>
            <a:r>
              <a:rPr lang="en-US" sz="1600">
                <a:ea typeface="DengXian" panose="02010600030101010101" pitchFamily="2" charset="-122"/>
                <a:cs typeface="Arial" panose="020B0604020202020204" pitchFamily="34" charset="0"/>
              </a:rPr>
              <a:t>token used inside steps to invoke executables</a:t>
            </a:r>
          </a:p>
          <a:p>
            <a:pPr lvl="1"/>
            <a:r>
              <a:rPr lang="en-US" sz="1600" err="1">
                <a:ea typeface="DengXian" panose="02010600030101010101" pitchFamily="2" charset="-122"/>
                <a:cs typeface="Arial" panose="020B0604020202020204" pitchFamily="34" charset="0"/>
              </a:rPr>
              <a:t>Slurm</a:t>
            </a:r>
            <a:r>
              <a:rPr lang="en-US" sz="1600">
                <a:ea typeface="DengXian" panose="02010600030101010101" pitchFamily="2" charset="-122"/>
                <a:cs typeface="Arial" panose="020B0604020202020204" pitchFamily="34" charset="0"/>
              </a:rPr>
              <a:t> variant expands to:</a:t>
            </a:r>
            <a:r>
              <a:rPr lang="en-US" sz="1600">
                <a:latin typeface="Times New Roman" pitchFamily="2" charset="0"/>
                <a:ea typeface="DengXian" panose="02010600030101010101" pitchFamily="2" charset="-122"/>
                <a:cs typeface="Arial" panose="020B0604020202020204" pitchFamily="34" charset="0"/>
              </a:rPr>
              <a:t>                           </a:t>
            </a:r>
            <a:r>
              <a:rPr lang="en-US" sz="1600" err="1">
                <a:latin typeface="Menlo" panose="020B0609030804020204" pitchFamily="49" charset="0"/>
                <a:ea typeface="Menlo" panose="020B0609030804020204" pitchFamily="49" charset="0"/>
                <a:cs typeface="Menlo" panose="020B0609030804020204" pitchFamily="49" charset="0"/>
              </a:rPr>
              <a:t>srun</a:t>
            </a:r>
            <a:r>
              <a:rPr lang="en-US" sz="1600">
                <a:latin typeface="Menlo" panose="020B0609030804020204" pitchFamily="49" charset="0"/>
                <a:ea typeface="Menlo" panose="020B0609030804020204" pitchFamily="49" charset="0"/>
                <a:cs typeface="Menlo" panose="020B0609030804020204" pitchFamily="49" charset="0"/>
              </a:rPr>
              <a:t> –n …</a:t>
            </a:r>
            <a:endParaRPr lang="en-US" sz="2200"/>
          </a:p>
          <a:p>
            <a:pPr defTabSz="914400"/>
            <a:endParaRPr lang="en-US" sz="2200">
              <a:latin typeface="+mn-lt"/>
              <a:cs typeface="Times New Roman" panose="02020603050405020304" pitchFamily="18" charset="0"/>
            </a:endParaRPr>
          </a:p>
        </p:txBody>
      </p:sp>
    </p:spTree>
    <p:extLst>
      <p:ext uri="{BB962C8B-B14F-4D97-AF65-F5344CB8AC3E}">
        <p14:creationId xmlns:p14="http://schemas.microsoft.com/office/powerpoint/2010/main" val="89904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100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100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500"/>
                                        <p:tgtEl>
                                          <p:spTgt spid="10">
                                            <p:txEl>
                                              <p:pRg st="3" end="3"/>
                                            </p:tx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0">
                                            <p:txEl>
                                              <p:pRg st="5" end="5"/>
                                            </p:txEl>
                                          </p:spTgt>
                                        </p:tgtEl>
                                        <p:attrNameLst>
                                          <p:attrName>style.visibility</p:attrName>
                                        </p:attrNameLst>
                                      </p:cBhvr>
                                      <p:to>
                                        <p:strVal val="visible"/>
                                      </p:to>
                                    </p:set>
                                    <p:animEffect transition="in" filter="fade">
                                      <p:cBhvr>
                                        <p:cTn id="29" dur="500"/>
                                        <p:tgtEl>
                                          <p:spTgt spid="10">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100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fade">
                                      <p:cBhvr>
                                        <p:cTn id="34" dur="500"/>
                                        <p:tgtEl>
                                          <p:spTgt spid="10">
                                            <p:txEl>
                                              <p:pRg st="6" end="6"/>
                                            </p:txEl>
                                          </p:spTgt>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100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10">
                                            <p:txEl>
                                              <p:pRg st="9" end="9"/>
                                            </p:txEl>
                                          </p:spTgt>
                                        </p:tgtEl>
                                        <p:attrNameLst>
                                          <p:attrName>style.visibility</p:attrName>
                                        </p:attrNameLst>
                                      </p:cBhvr>
                                      <p:to>
                                        <p:strVal val="visible"/>
                                      </p:to>
                                    </p:set>
                                    <p:animEffect transition="in" filter="fade">
                                      <p:cBhvr>
                                        <p:cTn id="45"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5F9A1-2006-A989-277C-A5100DB99605}"/>
              </a:ext>
            </a:extLst>
          </p:cNvPr>
          <p:cNvSpPr/>
          <p:nvPr/>
        </p:nvSpPr>
        <p:spPr>
          <a:xfrm>
            <a:off x="543282" y="1487944"/>
            <a:ext cx="4485918" cy="4893647"/>
          </a:xfrm>
          <a:prstGeom prst="rect">
            <a:avLst/>
          </a:prstGeom>
          <a:solidFill>
            <a:srgbClr val="F8F8F8"/>
          </a:solidFill>
          <a:ln w="12700">
            <a:solidFill>
              <a:srgbClr val="EEEEEE"/>
            </a:solidFill>
          </a:ln>
        </p:spPr>
        <p:txBody>
          <a:bodyPr wrap="square">
            <a:spAutoFit/>
          </a:bodyPr>
          <a:lstStyle/>
          <a:p>
            <a:pPr algn="ctr"/>
            <a:r>
              <a:rPr lang="en-US" sz="1200">
                <a:latin typeface="Andale Mono" panose="020B0509000000000004" pitchFamily="49" charset="0"/>
                <a:ea typeface="DengXian" panose="02010600030101010101" pitchFamily="2" charset="-122"/>
                <a:cs typeface="Arial" panose="020B0604020202020204" pitchFamily="34" charset="0"/>
              </a:rPr>
              <a:t>...</a:t>
            </a:r>
            <a:endParaRPr lang="en-US" sz="1200" b="1">
              <a:solidFill>
                <a:srgbClr val="008000"/>
              </a:solidFill>
              <a:latin typeface="Times New Roman" pitchFamily="2" charset="0"/>
              <a:ea typeface="DengXian" panose="02010600030101010101" pitchFamily="2" charset="-122"/>
              <a:cs typeface="Arial" panose="020B0604020202020204" pitchFamily="34" charset="0"/>
            </a:endParaRPr>
          </a:p>
          <a:p>
            <a:r>
              <a:rPr lang="en-US" sz="1200" b="1">
                <a:solidFill>
                  <a:srgbClr val="008000"/>
                </a:solidFill>
                <a:latin typeface="Times New Roman" pitchFamily="2" charset="0"/>
                <a:ea typeface="DengXian" panose="02010600030101010101" pitchFamily="2" charset="-122"/>
                <a:cs typeface="Arial" panose="020B0604020202020204" pitchFamily="34" charset="0"/>
              </a:rPr>
              <a:t>study</a:t>
            </a:r>
            <a:r>
              <a:rPr lang="en-US" sz="1200">
                <a:latin typeface="Times New Roman" pitchFamily="2" charset="0"/>
                <a:ea typeface="DengXian" panose="02010600030101010101" pitchFamily="2" charset="-122"/>
                <a:cs typeface="Arial" panose="020B0604020202020204" pitchFamily="34" charset="0"/>
              </a:rPr>
              <a:t>:</a:t>
            </a:r>
          </a:p>
          <a:p>
            <a:r>
              <a:rPr lang="en-US" sz="1200">
                <a:latin typeface="Times New Roman" panose="02020603050405020304" pitchFamily="18" charset="0"/>
                <a:ea typeface="DengXian" panose="02010600030101010101" pitchFamily="2" charset="-122"/>
                <a:cs typeface="Arial" panose="020B0604020202020204" pitchFamily="34" charset="0"/>
              </a:rPr>
              <a:t>  -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200">
                <a:latin typeface="Times New Roman" panose="02020603050405020304" pitchFamily="18" charset="0"/>
                <a:ea typeface="DengXian" panose="02010600030101010101" pitchFamily="2" charset="-122"/>
                <a:cs typeface="Arial" panose="020B0604020202020204" pitchFamily="34" charset="0"/>
              </a:rPr>
              <a:t>: run-</a:t>
            </a:r>
            <a:r>
              <a:rPr lang="en-US" sz="1200" err="1">
                <a:latin typeface="Times New Roman" panose="02020603050405020304" pitchFamily="18" charset="0"/>
                <a:ea typeface="DengXian" panose="02010600030101010101" pitchFamily="2" charset="-122"/>
                <a:cs typeface="Arial" panose="020B0604020202020204" pitchFamily="34" charset="0"/>
              </a:rPr>
              <a:t>pyranda</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200">
                <a:latin typeface="Times New Roman" panose="02020603050405020304" pitchFamily="18" charset="0"/>
                <a:ea typeface="DengXian" panose="02010600030101010101" pitchFamily="2" charset="-122"/>
                <a:cs typeface="Arial" panose="020B0604020202020204" pitchFamily="34" charset="0"/>
              </a:rPr>
              <a:t>: Run </a:t>
            </a:r>
            <a:r>
              <a:rPr lang="en-US" sz="1200" err="1">
                <a:latin typeface="Times New Roman" panose="02020603050405020304" pitchFamily="18" charset="0"/>
                <a:ea typeface="DengXian" panose="02010600030101010101" pitchFamily="2" charset="-122"/>
                <a:cs typeface="Arial" panose="020B0604020202020204" pitchFamily="34" charset="0"/>
              </a:rPr>
              <a:t>pyranda</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200">
                <a:latin typeface="Times New Roman" panose="02020603050405020304" pitchFamily="18" charset="0"/>
                <a:ea typeface="DengXian" panose="02010600030101010101" pitchFamily="2" charset="-122"/>
                <a:cs typeface="Arial" panose="020B0604020202020204" pitchFamily="34" charset="0"/>
              </a:rPr>
              <a:t>: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a:t>
            </a:r>
          </a:p>
          <a:p>
            <a:r>
              <a:rPr lang="en-US" sz="1200">
                <a:latin typeface="Times New Roman" panose="02020603050405020304" pitchFamily="18" charset="0"/>
                <a:ea typeface="DengXian" panose="02010600030101010101" pitchFamily="2" charset="-122"/>
                <a:cs typeface="Arial" panose="020B0604020202020204" pitchFamily="34" charset="0"/>
              </a:rPr>
              <a:t> -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200">
                <a:latin typeface="Times New Roman" panose="02020603050405020304" pitchFamily="18" charset="0"/>
                <a:ea typeface="DengXian" panose="02010600030101010101" pitchFamily="2" charset="-122"/>
                <a:cs typeface="Arial" panose="020B0604020202020204" pitchFamily="34" charset="0"/>
              </a:rPr>
              <a:t>: post-process-all</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200">
                <a:latin typeface="Times New Roman" panose="02020603050405020304" pitchFamily="18" charset="0"/>
                <a:ea typeface="DengXian" panose="02010600030101010101" pitchFamily="2" charset="-122"/>
                <a:cs typeface="Arial" panose="020B0604020202020204" pitchFamily="34" charset="0"/>
              </a:rPr>
              <a:t>: post processes all simulations into a summary plot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200">
                <a:latin typeface="Times New Roman" panose="02020603050405020304" pitchFamily="18" charset="0"/>
                <a:ea typeface="DengXian" panose="02010600030101010101" pitchFamily="2" charset="-122"/>
                <a:cs typeface="Arial" panose="020B0604020202020204" pitchFamily="34" charset="0"/>
              </a:rPr>
              <a:t>: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a:t>
            </a:r>
          </a:p>
          <a:p>
            <a:pPr algn="ctr"/>
            <a:r>
              <a:rPr lang="en-US" sz="1200">
                <a:latin typeface="Andale Mono" panose="020B0509000000000004" pitchFamily="49" charset="0"/>
                <a:ea typeface="DengXian" panose="02010600030101010101" pitchFamily="2" charset="-122"/>
                <a:cs typeface="Arial" panose="020B0604020202020204" pitchFamily="34" charset="0"/>
              </a:rPr>
              <a:t>...</a:t>
            </a:r>
            <a:endPar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endParaRPr>
          </a:p>
          <a:p>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global.parameters</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VELOCITY_MAGNITUDE</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values </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rPr>
              <a:t>"0.0</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latin typeface="Times New Roman" panose="02020603050405020304" pitchFamily="18" charset="0"/>
                <a:ea typeface="DengXian" panose="02010600030101010101" pitchFamily="2" charset="-122"/>
                <a:cs typeface="Arial" panose="020B0604020202020204" pitchFamily="34" charset="0"/>
              </a:rPr>
              <a:t>,</a:t>
            </a:r>
            <a:r>
              <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rPr>
              <a:t>1.0</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rPr>
              <a:t>"0.0</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latin typeface="Times New Roman" panose="02020603050405020304" pitchFamily="18" charset="0"/>
                <a:ea typeface="DengXian" panose="02010600030101010101" pitchFamily="2" charset="-122"/>
                <a:cs typeface="Arial" panose="020B0604020202020204" pitchFamily="34" charset="0"/>
              </a:rPr>
              <a:t>,</a:t>
            </a:r>
            <a:r>
              <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rPr>
              <a:t>1.0</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latin typeface="Times New Roman" panose="02020603050405020304" pitchFamily="18" charset="0"/>
                <a:ea typeface="DengXian" panose="02010600030101010101" pitchFamily="2" charset="-122"/>
                <a:cs typeface="Arial" panose="020B0604020202020204" pitchFamily="34" charset="0"/>
              </a:rPr>
              <a:t>,</a:t>
            </a:r>
            <a:r>
              <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rPr>
              <a:t> "0.0</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latin typeface="Times New Roman" panose="02020603050405020304" pitchFamily="18" charset="0"/>
                <a:ea typeface="DengXian" panose="02010600030101010101" pitchFamily="2" charset="-122"/>
                <a:cs typeface="Arial" panose="020B0604020202020204" pitchFamily="34" charset="0"/>
              </a:rPr>
              <a:t>,</a:t>
            </a:r>
            <a:r>
              <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rPr>
              <a:t>1.0</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label </a:t>
            </a:r>
            <a:r>
              <a:rPr lang="en-US" sz="1200">
                <a:latin typeface="Times New Roman" panose="02020603050405020304" pitchFamily="18" charset="0"/>
                <a:ea typeface="DengXian" panose="02010600030101010101" pitchFamily="2" charset="-122"/>
                <a:cs typeface="Arial" panose="020B0604020202020204" pitchFamily="34" charset="0"/>
              </a:rPr>
              <a:t>: VEL.%%</a:t>
            </a:r>
          </a:p>
          <a:p>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    SEED</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values </a:t>
            </a:r>
            <a:r>
              <a:rPr lang="en-US" sz="1200">
                <a:latin typeface="Times New Roman" panose="02020603050405020304" pitchFamily="18" charset="0"/>
                <a:ea typeface="DengXian" panose="02010600030101010101" pitchFamily="2" charset="-122"/>
                <a:cs typeface="Arial" panose="020B0604020202020204" pitchFamily="34" charset="0"/>
              </a:rPr>
              <a:t>: [    </a:t>
            </a:r>
            <a:r>
              <a:rPr lang="en-US" sz="1200">
                <a:solidFill>
                  <a:srgbClr val="19177C"/>
                </a:solidFill>
                <a:latin typeface="Times New Roman" panose="02020603050405020304" pitchFamily="18" charset="0"/>
                <a:ea typeface="DengXian" panose="02010600030101010101" pitchFamily="2" charset="-122"/>
                <a:cs typeface="Arial" panose="020B0604020202020204" pitchFamily="34" charset="0"/>
              </a:rPr>
              <a:t>17,     17,     17,     17,      17,     17</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label </a:t>
            </a:r>
            <a:r>
              <a:rPr lang="en-US" sz="1200">
                <a:latin typeface="Times New Roman" panose="02020603050405020304" pitchFamily="18" charset="0"/>
                <a:ea typeface="DengXian" panose="02010600030101010101" pitchFamily="2" charset="-122"/>
                <a:cs typeface="Arial" panose="020B0604020202020204" pitchFamily="34" charset="0"/>
              </a:rPr>
              <a:t>: SEED.%%</a:t>
            </a:r>
            <a:endPar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endParaRPr>
          </a:p>
          <a:p>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    ATWOOD</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values </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"0.2"</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C00000"/>
                </a:solidFill>
                <a:latin typeface="Times New Roman" panose="02020603050405020304" pitchFamily="18" charset="0"/>
                <a:ea typeface="DengXian" panose="02010600030101010101" pitchFamily="2" charset="-122"/>
                <a:cs typeface="Arial" panose="020B0604020202020204" pitchFamily="34" charset="0"/>
              </a:rPr>
              <a:t>"0.2"</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C00000"/>
                </a:solidFill>
                <a:latin typeface="Times New Roman" panose="02020603050405020304" pitchFamily="18" charset="0"/>
                <a:ea typeface="DengXian" panose="02010600030101010101" pitchFamily="2" charset="-122"/>
                <a:cs typeface="Arial" panose="020B0604020202020204" pitchFamily="34" charset="0"/>
              </a:rPr>
              <a:t>"0.4"</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C00000"/>
                </a:solidFill>
                <a:latin typeface="Times New Roman" panose="02020603050405020304" pitchFamily="18" charset="0"/>
                <a:ea typeface="DengXian" panose="02010600030101010101" pitchFamily="2" charset="-122"/>
                <a:cs typeface="Arial" panose="020B0604020202020204" pitchFamily="34" charset="0"/>
              </a:rPr>
              <a:t>"0.4"</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C00000"/>
                </a:solidFill>
                <a:latin typeface="Times New Roman" panose="02020603050405020304" pitchFamily="18" charset="0"/>
                <a:ea typeface="DengXian" panose="02010600030101010101" pitchFamily="2" charset="-122"/>
                <a:cs typeface="Arial" panose="020B0604020202020204" pitchFamily="34" charset="0"/>
              </a:rPr>
              <a:t>"0.6"</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C00000"/>
                </a:solidFill>
                <a:latin typeface="Times New Roman" panose="02020603050405020304" pitchFamily="18" charset="0"/>
                <a:ea typeface="DengXian" panose="02010600030101010101" pitchFamily="2" charset="-122"/>
                <a:cs typeface="Arial" panose="020B0604020202020204" pitchFamily="34" charset="0"/>
              </a:rPr>
              <a:t>"0.6</a:t>
            </a:r>
            <a:r>
              <a:rPr lang="en-US" sz="1200">
                <a:solidFill>
                  <a:srgbClr val="BA2020"/>
                </a:solidFill>
                <a:latin typeface="Times New Roman" panose="02020603050405020304" pitchFamily="18" charset="0"/>
                <a:ea typeface="DengXian" panose="02010600030101010101" pitchFamily="2" charset="-122"/>
                <a:cs typeface="Arial" panose="020B0604020202020204" pitchFamily="34" charset="0"/>
              </a:rPr>
              <a:t>"</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label </a:t>
            </a:r>
            <a:r>
              <a:rPr lang="en-US" sz="1200">
                <a:latin typeface="Times New Roman" panose="02020603050405020304" pitchFamily="18" charset="0"/>
                <a:ea typeface="DengXian" panose="02010600030101010101" pitchFamily="2" charset="-122"/>
                <a:cs typeface="Arial" panose="020B0604020202020204" pitchFamily="34" charset="0"/>
              </a:rPr>
              <a:t>: ATWOOD.%%</a:t>
            </a:r>
            <a:endParaRPr lang="en-US" sz="1200">
              <a:solidFill>
                <a:srgbClr val="BA2121"/>
              </a:solidFill>
              <a:latin typeface="Times New Roman" panose="02020603050405020304" pitchFamily="18" charset="0"/>
              <a:ea typeface="DengXian" panose="02010600030101010101" pitchFamily="2" charset="-122"/>
              <a:cs typeface="Arial" panose="020B0604020202020204" pitchFamily="34" charset="0"/>
            </a:endParaRPr>
          </a:p>
          <a:p>
            <a:pPr algn="ctr"/>
            <a:r>
              <a:rPr lang="en-US" sz="1200">
                <a:latin typeface="Andale Mono" panose="020B0509000000000004" pitchFamily="49" charset="0"/>
                <a:ea typeface="DengXian" panose="02010600030101010101" pitchFamily="2" charset="-122"/>
                <a:cs typeface="Arial" panose="020B0604020202020204" pitchFamily="34" charset="0"/>
              </a:rPr>
              <a:t>...</a:t>
            </a:r>
          </a:p>
        </p:txBody>
      </p:sp>
      <p:sp>
        <p:nvSpPr>
          <p:cNvPr id="2" name="Title 1">
            <a:extLst>
              <a:ext uri="{FF2B5EF4-FFF2-40B4-BE49-F238E27FC236}">
                <a16:creationId xmlns:a16="http://schemas.microsoft.com/office/drawing/2014/main" id="{6BC6F30F-273E-C88E-928D-EB6DA3534287}"/>
              </a:ext>
            </a:extLst>
          </p:cNvPr>
          <p:cNvSpPr>
            <a:spLocks noGrp="1"/>
          </p:cNvSpPr>
          <p:nvPr>
            <p:ph type="title"/>
          </p:nvPr>
        </p:nvSpPr>
        <p:spPr>
          <a:xfrm>
            <a:off x="609600" y="231287"/>
            <a:ext cx="10972800" cy="1005840"/>
          </a:xfrm>
        </p:spPr>
        <p:txBody>
          <a:bodyPr/>
          <a:lstStyle/>
          <a:p>
            <a:r>
              <a:rPr lang="en-US"/>
              <a:t>Parameter sets are the experiments to run through our process</a:t>
            </a:r>
          </a:p>
        </p:txBody>
      </p:sp>
      <p:pic>
        <p:nvPicPr>
          <p:cNvPr id="5" name="Picture 4">
            <a:extLst>
              <a:ext uri="{FF2B5EF4-FFF2-40B4-BE49-F238E27FC236}">
                <a16:creationId xmlns:a16="http://schemas.microsoft.com/office/drawing/2014/main" id="{95082944-6AE8-FDA0-0194-788717BF66D8}"/>
              </a:ext>
            </a:extLst>
          </p:cNvPr>
          <p:cNvPicPr>
            <a:picLocks noChangeAspect="1"/>
          </p:cNvPicPr>
          <p:nvPr/>
        </p:nvPicPr>
        <p:blipFill>
          <a:blip r:embed="rId3"/>
          <a:stretch>
            <a:fillRect/>
          </a:stretch>
        </p:blipFill>
        <p:spPr>
          <a:xfrm>
            <a:off x="5257441" y="2151016"/>
            <a:ext cx="1266042" cy="3216156"/>
          </a:xfrm>
          <a:prstGeom prst="rect">
            <a:avLst/>
          </a:prstGeom>
        </p:spPr>
      </p:pic>
      <p:pic>
        <p:nvPicPr>
          <p:cNvPr id="9" name="Picture 8">
            <a:extLst>
              <a:ext uri="{FF2B5EF4-FFF2-40B4-BE49-F238E27FC236}">
                <a16:creationId xmlns:a16="http://schemas.microsoft.com/office/drawing/2014/main" id="{938204A8-F6D7-A85E-0C0B-D8036C4D44B6}"/>
              </a:ext>
            </a:extLst>
          </p:cNvPr>
          <p:cNvPicPr>
            <a:picLocks noChangeAspect="1"/>
          </p:cNvPicPr>
          <p:nvPr/>
        </p:nvPicPr>
        <p:blipFill>
          <a:blip r:embed="rId4"/>
          <a:stretch>
            <a:fillRect/>
          </a:stretch>
        </p:blipFill>
        <p:spPr>
          <a:xfrm>
            <a:off x="7162801" y="2151016"/>
            <a:ext cx="4747659" cy="3216156"/>
          </a:xfrm>
          <a:prstGeom prst="rect">
            <a:avLst/>
          </a:prstGeom>
        </p:spPr>
      </p:pic>
      <p:sp>
        <p:nvSpPr>
          <p:cNvPr id="10" name="TextBox 9">
            <a:extLst>
              <a:ext uri="{FF2B5EF4-FFF2-40B4-BE49-F238E27FC236}">
                <a16:creationId xmlns:a16="http://schemas.microsoft.com/office/drawing/2014/main" id="{131E7CCA-6B6D-1AA3-AD54-DE7E4C57DAA1}"/>
              </a:ext>
            </a:extLst>
          </p:cNvPr>
          <p:cNvSpPr txBox="1"/>
          <p:nvPr/>
        </p:nvSpPr>
        <p:spPr>
          <a:xfrm>
            <a:off x="7914659" y="5645881"/>
            <a:ext cx="324394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t>Unique Parameter Combinations Determine Graph Connectivity </a:t>
            </a:r>
          </a:p>
        </p:txBody>
      </p:sp>
      <p:sp>
        <p:nvSpPr>
          <p:cNvPr id="11" name="TextBox 10">
            <a:extLst>
              <a:ext uri="{FF2B5EF4-FFF2-40B4-BE49-F238E27FC236}">
                <a16:creationId xmlns:a16="http://schemas.microsoft.com/office/drawing/2014/main" id="{93899D7E-59C9-BB0C-4EEF-81F918A9A24E}"/>
              </a:ext>
            </a:extLst>
          </p:cNvPr>
          <p:cNvSpPr txBox="1"/>
          <p:nvPr/>
        </p:nvSpPr>
        <p:spPr>
          <a:xfrm>
            <a:off x="4961297" y="1319164"/>
            <a:ext cx="1858329" cy="36933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a:t>Workflow Process</a:t>
            </a:r>
          </a:p>
        </p:txBody>
      </p:sp>
      <p:sp>
        <p:nvSpPr>
          <p:cNvPr id="12" name="TextBox 11">
            <a:extLst>
              <a:ext uri="{FF2B5EF4-FFF2-40B4-BE49-F238E27FC236}">
                <a16:creationId xmlns:a16="http://schemas.microsoft.com/office/drawing/2014/main" id="{EBD60084-D166-59DB-FA55-0885C5C566D8}"/>
              </a:ext>
            </a:extLst>
          </p:cNvPr>
          <p:cNvSpPr txBox="1"/>
          <p:nvPr/>
        </p:nvSpPr>
        <p:spPr>
          <a:xfrm>
            <a:off x="1849864" y="1319164"/>
            <a:ext cx="1955664" cy="369332"/>
          </a:xfrm>
          <a:prstGeom prst="rect">
            <a:avLst/>
          </a:prstGeom>
          <a:solidFill>
            <a:schemeClr val="accent4">
              <a:lumMod val="40000"/>
              <a:lumOff val="60000"/>
            </a:schemeClr>
          </a:solid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lang="en-US"/>
              <a:t>YAML Specification</a:t>
            </a:r>
          </a:p>
        </p:txBody>
      </p:sp>
      <p:sp>
        <p:nvSpPr>
          <p:cNvPr id="13" name="TextBox 12">
            <a:extLst>
              <a:ext uri="{FF2B5EF4-FFF2-40B4-BE49-F238E27FC236}">
                <a16:creationId xmlns:a16="http://schemas.microsoft.com/office/drawing/2014/main" id="{7A05321D-0906-00E8-5018-38AC532819F5}"/>
              </a:ext>
            </a:extLst>
          </p:cNvPr>
          <p:cNvSpPr txBox="1"/>
          <p:nvPr/>
        </p:nvSpPr>
        <p:spPr>
          <a:xfrm>
            <a:off x="7867455" y="1319164"/>
            <a:ext cx="3338350"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a:t>Expanded Process of Experiments</a:t>
            </a:r>
          </a:p>
        </p:txBody>
      </p:sp>
    </p:spTree>
    <p:extLst>
      <p:ext uri="{BB962C8B-B14F-4D97-AF65-F5344CB8AC3E}">
        <p14:creationId xmlns:p14="http://schemas.microsoft.com/office/powerpoint/2010/main" val="238554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5F9A1-2006-A989-277C-A5100DB99605}"/>
              </a:ext>
            </a:extLst>
          </p:cNvPr>
          <p:cNvSpPr/>
          <p:nvPr/>
        </p:nvSpPr>
        <p:spPr>
          <a:xfrm>
            <a:off x="745561" y="1461817"/>
            <a:ext cx="4485918" cy="5078313"/>
          </a:xfrm>
          <a:prstGeom prst="rect">
            <a:avLst/>
          </a:prstGeom>
          <a:solidFill>
            <a:srgbClr val="F8F8F8"/>
          </a:solidFill>
          <a:ln w="12700">
            <a:solidFill>
              <a:srgbClr val="EEEEEE"/>
            </a:solidFill>
          </a:ln>
        </p:spPr>
        <p:txBody>
          <a:bodyPr wrap="square">
            <a:spAutoFit/>
          </a:bodyPr>
          <a:lstStyle/>
          <a:p>
            <a:r>
              <a:rPr lang="en-US" sz="1200" b="1">
                <a:solidFill>
                  <a:srgbClr val="008000"/>
                </a:solidFill>
                <a:latin typeface="Times New Roman" pitchFamily="2" charset="0"/>
                <a:ea typeface="DengXian" panose="02010600030101010101" pitchFamily="2" charset="-122"/>
                <a:cs typeface="Arial" panose="020B0604020202020204" pitchFamily="34" charset="0"/>
              </a:rPr>
              <a:t>study</a:t>
            </a:r>
            <a:r>
              <a:rPr lang="en-US" sz="1200">
                <a:latin typeface="Times New Roman" pitchFamily="2" charset="0"/>
                <a:ea typeface="DengXian" panose="02010600030101010101" pitchFamily="2" charset="-122"/>
                <a:cs typeface="Arial" panose="020B0604020202020204" pitchFamily="34" charset="0"/>
              </a:rPr>
              <a:t>:</a:t>
            </a:r>
          </a:p>
          <a:p>
            <a:r>
              <a:rPr lang="en-US" sz="1200">
                <a:latin typeface="Times New Roman" panose="02020603050405020304" pitchFamily="18" charset="0"/>
                <a:ea typeface="DengXian" panose="02010600030101010101" pitchFamily="2" charset="-122"/>
                <a:cs typeface="Arial" panose="020B0604020202020204" pitchFamily="34" charset="0"/>
              </a:rPr>
              <a:t>  -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200">
                <a:latin typeface="Times New Roman" panose="02020603050405020304" pitchFamily="18" charset="0"/>
                <a:ea typeface="DengXian" panose="02010600030101010101" pitchFamily="2" charset="-122"/>
                <a:cs typeface="Arial" panose="020B0604020202020204" pitchFamily="34" charset="0"/>
              </a:rPr>
              <a:t>: run-</a:t>
            </a:r>
            <a:r>
              <a:rPr lang="en-US" sz="1200" err="1">
                <a:latin typeface="Times New Roman" panose="02020603050405020304" pitchFamily="18" charset="0"/>
                <a:ea typeface="DengXian" panose="02010600030101010101" pitchFamily="2" charset="-122"/>
                <a:cs typeface="Arial" panose="020B0604020202020204" pitchFamily="34" charset="0"/>
              </a:rPr>
              <a:t>pyranda</a:t>
            </a:r>
            <a:r>
              <a:rPr lang="en-US" sz="1200">
                <a:latin typeface="Times New Roman" panose="02020603050405020304" pitchFamily="18" charset="0"/>
                <a:ea typeface="DengXian" panose="02010600030101010101" pitchFamily="2" charset="-122"/>
                <a:cs typeface="Arial" panose="020B0604020202020204" pitchFamily="34" charset="0"/>
              </a:rPr>
              <a:t>-</a:t>
            </a:r>
            <a:r>
              <a:rPr lang="en-US" sz="1200" err="1">
                <a:latin typeface="Times New Roman" panose="02020603050405020304" pitchFamily="18" charset="0"/>
                <a:ea typeface="DengXian" panose="02010600030101010101" pitchFamily="2" charset="-122"/>
                <a:cs typeface="Arial" panose="020B0604020202020204" pitchFamily="34" charset="0"/>
              </a:rPr>
              <a:t>uq</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200">
                <a:latin typeface="Times New Roman" panose="02020603050405020304" pitchFamily="18" charset="0"/>
                <a:ea typeface="DengXian" panose="02010600030101010101" pitchFamily="2" charset="-122"/>
                <a:cs typeface="Arial" panose="020B0604020202020204" pitchFamily="34" charset="0"/>
              </a:rPr>
              <a:t>: Run </a:t>
            </a:r>
            <a:r>
              <a:rPr lang="en-US" sz="1200" err="1">
                <a:latin typeface="Times New Roman" panose="02020603050405020304" pitchFamily="18" charset="0"/>
                <a:ea typeface="DengXian" panose="02010600030101010101" pitchFamily="2" charset="-122"/>
                <a:cs typeface="Arial" panose="020B0604020202020204" pitchFamily="34" charset="0"/>
              </a:rPr>
              <a:t>pyranda</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200">
                <a:latin typeface="Times New Roman" panose="02020603050405020304" pitchFamily="18" charset="0"/>
                <a:ea typeface="DengXian" panose="02010600030101010101" pitchFamily="2" charset="-122"/>
                <a:cs typeface="Arial" panose="020B0604020202020204" pitchFamily="34" charset="0"/>
              </a:rPr>
              <a:t>: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a:t>
            </a:r>
            <a:endParaRPr lang="en-US" sz="1200">
              <a:latin typeface="Times New Roman" pitchFamily="2"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200">
                <a:latin typeface="Times New Roman" panose="02020603050405020304" pitchFamily="18" charset="0"/>
                <a:ea typeface="DengXian" panose="02010600030101010101" pitchFamily="2" charset="-122"/>
                <a:cs typeface="Arial" panose="020B0604020202020204" pitchFamily="34" charset="0"/>
              </a:rPr>
              <a:t>: post-process-simulation</a:t>
            </a:r>
            <a:endParaRPr lang="en-US" sz="1200" b="1">
              <a:solidFill>
                <a:schemeClr val="accent4"/>
              </a:solidFill>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200">
                <a:latin typeface="Times New Roman" panose="02020603050405020304" pitchFamily="18" charset="0"/>
                <a:ea typeface="DengXian" panose="02010600030101010101" pitchFamily="2" charset="-122"/>
                <a:cs typeface="Arial" panose="020B0604020202020204" pitchFamily="34" charset="0"/>
              </a:rPr>
              <a:t>: Post processes individual simulation outputs</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200">
                <a:latin typeface="Times New Roman" panose="02020603050405020304" pitchFamily="18" charset="0"/>
                <a:ea typeface="DengXian" panose="02010600030101010101" pitchFamily="2" charset="-122"/>
                <a:cs typeface="Arial" panose="020B0604020202020204" pitchFamily="34" charset="0"/>
              </a:rPr>
              <a:t>: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a:t>
            </a:r>
          </a:p>
          <a:p>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      depends</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19177C"/>
                </a:solidFill>
                <a:latin typeface="Times New Roman" pitchFamily="2" charset="0"/>
                <a:ea typeface="DengXian" panose="02010600030101010101" pitchFamily="2" charset="-122"/>
                <a:cs typeface="Arial" panose="020B0604020202020204" pitchFamily="34" charset="0"/>
              </a:rPr>
              <a:t>run-</a:t>
            </a:r>
            <a:r>
              <a:rPr lang="en-US" sz="1200" err="1">
                <a:solidFill>
                  <a:srgbClr val="19177C"/>
                </a:solidFill>
                <a:latin typeface="Times New Roman" pitchFamily="2" charset="0"/>
                <a:ea typeface="DengXian" panose="02010600030101010101" pitchFamily="2" charset="-122"/>
                <a:cs typeface="Arial" panose="020B0604020202020204" pitchFamily="34" charset="0"/>
              </a:rPr>
              <a:t>pyranda</a:t>
            </a:r>
            <a:r>
              <a:rPr lang="en-US" sz="1200">
                <a:latin typeface="Times New Roman" panose="02020603050405020304" pitchFamily="18" charset="0"/>
                <a:ea typeface="DengXian" panose="02010600030101010101" pitchFamily="2" charset="-122"/>
                <a:cs typeface="Arial" panose="020B0604020202020204" pitchFamily="34" charset="0"/>
              </a:rPr>
              <a:t>]</a:t>
            </a:r>
          </a:p>
          <a:p>
            <a:endPar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200">
                <a:latin typeface="Times New Roman" panose="02020603050405020304" pitchFamily="18" charset="0"/>
                <a:ea typeface="DengXian" panose="02010600030101010101" pitchFamily="2" charset="-122"/>
                <a:cs typeface="Arial" panose="020B0604020202020204" pitchFamily="34" charset="0"/>
              </a:rPr>
              <a:t>: plot-all</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200">
                <a:latin typeface="Times New Roman" panose="02020603050405020304" pitchFamily="18" charset="0"/>
                <a:ea typeface="DengXian" panose="02010600030101010101" pitchFamily="2" charset="-122"/>
                <a:cs typeface="Arial" panose="020B0604020202020204" pitchFamily="34" charset="0"/>
              </a:rPr>
              <a:t>: post processes all simulations into a summary plot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200">
                <a:latin typeface="Times New Roman" panose="02020603050405020304" pitchFamily="18" charset="0"/>
                <a:ea typeface="DengXian" panose="02010600030101010101" pitchFamily="2" charset="-122"/>
                <a:cs typeface="Arial" panose="020B0604020202020204" pitchFamily="34" charset="0"/>
              </a:rPr>
              <a:t>: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a:t>
            </a:r>
          </a:p>
          <a:p>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      depends</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19177C"/>
                </a:solidFill>
                <a:latin typeface="Times New Roman" pitchFamily="2" charset="0"/>
                <a:ea typeface="DengXian" panose="02010600030101010101" pitchFamily="2" charset="-122"/>
                <a:cs typeface="Arial" panose="020B0604020202020204" pitchFamily="34" charset="0"/>
              </a:rPr>
              <a:t>post-process-simulation_*</a:t>
            </a:r>
            <a:r>
              <a:rPr lang="en-US" sz="1200">
                <a:latin typeface="Times New Roman" panose="02020603050405020304" pitchFamily="18" charset="0"/>
                <a:ea typeface="DengXian" panose="02010600030101010101" pitchFamily="2" charset="-122"/>
                <a:cs typeface="Arial" panose="020B0604020202020204" pitchFamily="34" charset="0"/>
              </a:rPr>
              <a:t>]</a:t>
            </a:r>
          </a:p>
          <a:p>
            <a:endParaRPr lang="en-US" sz="1200">
              <a:latin typeface="Times New Roman" panose="02020603050405020304" pitchFamily="18"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err="1">
                <a:latin typeface="Times New Roman" panose="02020603050405020304" pitchFamily="18" charset="0"/>
                <a:ea typeface="DengXian" panose="02010600030101010101" pitchFamily="2" charset="-122"/>
                <a:cs typeface="Arial" panose="020B0604020202020204" pitchFamily="34" charset="0"/>
              </a:rPr>
              <a:t>bayesian</a:t>
            </a:r>
            <a:r>
              <a:rPr lang="en-US" sz="1200">
                <a:latin typeface="Times New Roman" panose="02020603050405020304" pitchFamily="18" charset="0"/>
                <a:ea typeface="DengXian" panose="02010600030101010101" pitchFamily="2" charset="-122"/>
                <a:cs typeface="Arial" panose="020B0604020202020204" pitchFamily="34" charset="0"/>
              </a:rPr>
              <a:t>-ibis</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200">
                <a:latin typeface="Times New Roman" panose="02020603050405020304" pitchFamily="18" charset="0"/>
                <a:ea typeface="DengXian" panose="02010600030101010101" pitchFamily="2" charset="-122"/>
                <a:cs typeface="Arial" panose="020B0604020202020204" pitchFamily="34" charset="0"/>
              </a:rPr>
              <a:t>: Bayesian inference using ibis</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latin typeface="Calibri" panose="020F0502020204030204" pitchFamily="34" charset="0"/>
              <a:ea typeface="DengXian" panose="02010600030101010101" pitchFamily="2" charset="-122"/>
              <a:cs typeface="Arial" panose="020B0604020202020204" pitchFamily="34" charset="0"/>
            </a:endParaRPr>
          </a:p>
          <a:p>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200">
                <a:latin typeface="Times New Roman" panose="02020603050405020304" pitchFamily="18" charset="0"/>
                <a:ea typeface="DengXian" panose="02010600030101010101" pitchFamily="2" charset="-122"/>
                <a:cs typeface="Arial" panose="020B0604020202020204" pitchFamily="34" charset="0"/>
              </a:rPr>
              <a:t>: |</a:t>
            </a:r>
          </a:p>
          <a:p>
            <a:r>
              <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rPr>
              <a:t>           …</a:t>
            </a:r>
          </a:p>
          <a:p>
            <a:r>
              <a:rPr lang="en-US" sz="1200" b="1">
                <a:solidFill>
                  <a:srgbClr val="008000"/>
                </a:solidFill>
                <a:latin typeface="Times New Roman" panose="02020603050405020304" pitchFamily="18" charset="0"/>
                <a:ea typeface="DengXian" panose="02010600030101010101" pitchFamily="2" charset="-122"/>
                <a:cs typeface="Arial" panose="020B0604020202020204" pitchFamily="34" charset="0"/>
              </a:rPr>
              <a:t>      depends</a:t>
            </a:r>
            <a:r>
              <a:rPr lang="en-US" sz="1200">
                <a:latin typeface="Times New Roman" panose="02020603050405020304" pitchFamily="18" charset="0"/>
                <a:ea typeface="DengXian" panose="02010600030101010101" pitchFamily="2" charset="-122"/>
                <a:cs typeface="Arial" panose="020B0604020202020204" pitchFamily="34" charset="0"/>
              </a:rPr>
              <a:t>: [</a:t>
            </a:r>
            <a:r>
              <a:rPr lang="en-US" sz="1200">
                <a:solidFill>
                  <a:srgbClr val="19177C"/>
                </a:solidFill>
                <a:latin typeface="Times New Roman" pitchFamily="2" charset="0"/>
                <a:ea typeface="DengXian" panose="02010600030101010101" pitchFamily="2" charset="-122"/>
                <a:cs typeface="Arial" panose="020B0604020202020204" pitchFamily="34" charset="0"/>
              </a:rPr>
              <a:t>plot-all</a:t>
            </a:r>
            <a:r>
              <a:rPr lang="en-US" sz="1200">
                <a:latin typeface="Times New Roman" panose="02020603050405020304" pitchFamily="18" charset="0"/>
                <a:ea typeface="DengXian" panose="02010600030101010101" pitchFamily="2" charset="-122"/>
                <a:cs typeface="Arial" panose="020B0604020202020204" pitchFamily="34" charset="0"/>
              </a:rPr>
              <a:t>]</a:t>
            </a:r>
            <a:endParaRPr lang="en-US" sz="1200">
              <a:solidFill>
                <a:srgbClr val="880000"/>
              </a:solidFill>
              <a:latin typeface="Times New Roman" panose="02020603050405020304" pitchFamily="18" charset="0"/>
              <a:ea typeface="DengXian" panose="02010600030101010101" pitchFamily="2" charset="-122"/>
              <a:cs typeface="Arial" panose="020B0604020202020204" pitchFamily="34" charset="0"/>
            </a:endParaRPr>
          </a:p>
        </p:txBody>
      </p:sp>
      <p:sp>
        <p:nvSpPr>
          <p:cNvPr id="2" name="Title 1">
            <a:extLst>
              <a:ext uri="{FF2B5EF4-FFF2-40B4-BE49-F238E27FC236}">
                <a16:creationId xmlns:a16="http://schemas.microsoft.com/office/drawing/2014/main" id="{6BC6F30F-273E-C88E-928D-EB6DA3534287}"/>
              </a:ext>
            </a:extLst>
          </p:cNvPr>
          <p:cNvSpPr>
            <a:spLocks noGrp="1"/>
          </p:cNvSpPr>
          <p:nvPr>
            <p:ph type="title"/>
          </p:nvPr>
        </p:nvSpPr>
        <p:spPr/>
        <p:txBody>
          <a:bodyPr/>
          <a:lstStyle/>
          <a:p>
            <a:r>
              <a:rPr lang="en-US"/>
              <a:t>Now lets add some more steps to do Uncertainty Quantification of the Rayleigh-Taylor model</a:t>
            </a:r>
          </a:p>
        </p:txBody>
      </p:sp>
      <p:sp>
        <p:nvSpPr>
          <p:cNvPr id="4" name="TextBox 3">
            <a:extLst>
              <a:ext uri="{FF2B5EF4-FFF2-40B4-BE49-F238E27FC236}">
                <a16:creationId xmlns:a16="http://schemas.microsoft.com/office/drawing/2014/main" id="{E361DC15-25F8-0770-89E7-CA70A2E65BD6}"/>
              </a:ext>
            </a:extLst>
          </p:cNvPr>
          <p:cNvSpPr txBox="1"/>
          <p:nvPr/>
        </p:nvSpPr>
        <p:spPr>
          <a:xfrm>
            <a:off x="1808409" y="1277151"/>
            <a:ext cx="1955664" cy="369332"/>
          </a:xfrm>
          <a:prstGeom prst="rect">
            <a:avLst/>
          </a:prstGeom>
          <a:noFill/>
        </p:spPr>
        <p:txBody>
          <a:bodyPr wrap="none" rtlCol="0">
            <a:spAutoFit/>
          </a:bodyPr>
          <a:lstStyle/>
          <a:p>
            <a:r>
              <a:rPr lang="en-US"/>
              <a:t>YAML Specification</a:t>
            </a:r>
          </a:p>
        </p:txBody>
      </p:sp>
      <p:pic>
        <p:nvPicPr>
          <p:cNvPr id="8" name="Picture 7">
            <a:extLst>
              <a:ext uri="{FF2B5EF4-FFF2-40B4-BE49-F238E27FC236}">
                <a16:creationId xmlns:a16="http://schemas.microsoft.com/office/drawing/2014/main" id="{1B2786B0-C64A-1D7E-3E1B-6B398BE83180}"/>
              </a:ext>
            </a:extLst>
          </p:cNvPr>
          <p:cNvPicPr>
            <a:picLocks noChangeAspect="1"/>
          </p:cNvPicPr>
          <p:nvPr/>
        </p:nvPicPr>
        <p:blipFill>
          <a:blip r:embed="rId3"/>
          <a:stretch>
            <a:fillRect/>
          </a:stretch>
        </p:blipFill>
        <p:spPr>
          <a:xfrm>
            <a:off x="6495011" y="1646483"/>
            <a:ext cx="4577542" cy="4460984"/>
          </a:xfrm>
          <a:prstGeom prst="rect">
            <a:avLst/>
          </a:prstGeom>
        </p:spPr>
      </p:pic>
    </p:spTree>
    <p:extLst>
      <p:ext uri="{BB962C8B-B14F-4D97-AF65-F5344CB8AC3E}">
        <p14:creationId xmlns:p14="http://schemas.microsoft.com/office/powerpoint/2010/main" val="630003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D197-21C1-95B6-ED68-16D954F6C350}"/>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Pyranda Uncertainty Quantification (UQ) Study</a:t>
            </a:r>
            <a:endParaRPr lang="en-US"/>
          </a:p>
        </p:txBody>
      </p:sp>
      <p:sp>
        <p:nvSpPr>
          <p:cNvPr id="3" name="TextBox 2">
            <a:extLst>
              <a:ext uri="{FF2B5EF4-FFF2-40B4-BE49-F238E27FC236}">
                <a16:creationId xmlns:a16="http://schemas.microsoft.com/office/drawing/2014/main" id="{071779FA-987C-5E1C-637F-4B10CE78F35B}"/>
              </a:ext>
            </a:extLst>
          </p:cNvPr>
          <p:cNvSpPr txBox="1"/>
          <p:nvPr/>
        </p:nvSpPr>
        <p:spPr>
          <a:xfrm>
            <a:off x="580571" y="1712685"/>
            <a:ext cx="102616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Goal: Understand the uncertainty or variability of the mixing width in fluid mixing situations</a:t>
            </a:r>
          </a:p>
          <a:p>
            <a:endParaRPr lang="en-US">
              <a:cs typeface="Calibri"/>
            </a:endParaRPr>
          </a:p>
          <a:p>
            <a:r>
              <a:rPr lang="en-US" u="sng">
                <a:cs typeface="Calibri"/>
              </a:rPr>
              <a:t>Information sources</a:t>
            </a:r>
            <a:r>
              <a:rPr lang="en-US">
                <a:cs typeface="Calibri"/>
              </a:rPr>
              <a:t>:</a:t>
            </a:r>
          </a:p>
          <a:p>
            <a:pPr marL="285750" indent="-285750">
              <a:buFont typeface="Arial"/>
              <a:buChar char="•"/>
            </a:pPr>
            <a:r>
              <a:rPr lang="en-US">
                <a:cs typeface="Calibri"/>
              </a:rPr>
              <a:t>Physics equations in Pyranda simulation</a:t>
            </a:r>
          </a:p>
          <a:p>
            <a:pPr marL="285750" indent="-285750">
              <a:buFont typeface="Arial"/>
              <a:buChar char="•"/>
            </a:pPr>
            <a:r>
              <a:rPr lang="en-US">
                <a:cs typeface="Calibri"/>
              </a:rPr>
              <a:t>Real world experimental data</a:t>
            </a:r>
          </a:p>
          <a:p>
            <a:pPr marL="285750" indent="-285750">
              <a:buFont typeface="Arial"/>
              <a:buChar char="•"/>
            </a:pPr>
            <a:endParaRPr lang="en-US">
              <a:cs typeface="Calibri"/>
            </a:endParaRPr>
          </a:p>
          <a:p>
            <a:r>
              <a:rPr lang="en-US">
                <a:cs typeface="Calibri"/>
              </a:rPr>
              <a:t>Use Bayesian inference to update our knowledge of fluid mixing width with experimental data</a:t>
            </a:r>
          </a:p>
          <a:p>
            <a:endParaRPr lang="en-US">
              <a:cs typeface="Calibri"/>
            </a:endParaRPr>
          </a:p>
          <a:p>
            <a:r>
              <a:rPr lang="en-US" u="sng">
                <a:cs typeface="Calibri"/>
              </a:rPr>
              <a:t>UQ Study</a:t>
            </a:r>
          </a:p>
          <a:p>
            <a:pPr marL="342900" indent="-342900">
              <a:buAutoNum type="arabicPeriod"/>
            </a:pPr>
            <a:r>
              <a:rPr lang="en-US">
                <a:cs typeface="Calibri"/>
              </a:rPr>
              <a:t>Generate a lot of data with simulation (Trata and Maestro/Merlin)</a:t>
            </a:r>
          </a:p>
          <a:p>
            <a:pPr marL="342900" indent="-342900">
              <a:buAutoNum type="arabicPeriod"/>
            </a:pPr>
            <a:r>
              <a:rPr lang="en-US">
                <a:cs typeface="Calibri"/>
              </a:rPr>
              <a:t>Fit surrogate model to simulation data for faster inference</a:t>
            </a:r>
          </a:p>
          <a:p>
            <a:pPr marL="342900" indent="-342900">
              <a:buAutoNum type="arabicPeriod"/>
            </a:pPr>
            <a:r>
              <a:rPr lang="en-US">
                <a:cs typeface="Calibri"/>
              </a:rPr>
              <a:t>Use tools (IBIS and Psuade) to do Bayesian Inference and understand input/output variance</a:t>
            </a:r>
          </a:p>
          <a:p>
            <a:pPr marL="342900" indent="-342900">
              <a:buAutoNum type="arabicPeriod"/>
            </a:pPr>
            <a:endParaRPr lang="en-US">
              <a:cs typeface="Calibri"/>
            </a:endParaRPr>
          </a:p>
          <a:p>
            <a:r>
              <a:rPr lang="en-US">
                <a:cs typeface="Calibri"/>
              </a:rPr>
              <a:t>Because our instance are not really big it could take a long time to generate all the data using Maestro. But with Merlin we can take advantage of all of our instances and distribute the work across them. We setup a NFS shared directory for all the instances to write to a common place.</a:t>
            </a:r>
          </a:p>
          <a:p>
            <a:pPr marL="342900" indent="-342900">
              <a:buAutoNum type="arabicPeriod"/>
            </a:pPr>
            <a:endParaRPr lang="en-US">
              <a:cs typeface="Calibri"/>
            </a:endParaRPr>
          </a:p>
        </p:txBody>
      </p:sp>
    </p:spTree>
    <p:extLst>
      <p:ext uri="{BB962C8B-B14F-4D97-AF65-F5344CB8AC3E}">
        <p14:creationId xmlns:p14="http://schemas.microsoft.com/office/powerpoint/2010/main" val="3199005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B48E2-E1AA-C8A4-EE74-4FAFA2025F12}"/>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Merlin Run</a:t>
            </a:r>
            <a:endParaRPr lang="en-US"/>
          </a:p>
        </p:txBody>
      </p:sp>
      <p:pic>
        <p:nvPicPr>
          <p:cNvPr id="5" name="Picture 4">
            <a:extLst>
              <a:ext uri="{FF2B5EF4-FFF2-40B4-BE49-F238E27FC236}">
                <a16:creationId xmlns:a16="http://schemas.microsoft.com/office/drawing/2014/main" id="{79E76C42-6E90-7E63-02DC-8F564206F832}"/>
              </a:ext>
            </a:extLst>
          </p:cNvPr>
          <p:cNvPicPr>
            <a:picLocks noChangeAspect="1"/>
          </p:cNvPicPr>
          <p:nvPr/>
        </p:nvPicPr>
        <p:blipFill>
          <a:blip r:embed="rId2"/>
          <a:stretch>
            <a:fillRect/>
          </a:stretch>
        </p:blipFill>
        <p:spPr>
          <a:xfrm>
            <a:off x="1169832" y="1350651"/>
            <a:ext cx="9841605" cy="5127978"/>
          </a:xfrm>
          <a:prstGeom prst="rect">
            <a:avLst/>
          </a:prstGeom>
        </p:spPr>
      </p:pic>
    </p:spTree>
    <p:extLst>
      <p:ext uri="{BB962C8B-B14F-4D97-AF65-F5344CB8AC3E}">
        <p14:creationId xmlns:p14="http://schemas.microsoft.com/office/powerpoint/2010/main" val="2323126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4A46-B8F1-CDAF-14B0-1F3C52822B3F}"/>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Merlin Run-Workers</a:t>
            </a:r>
            <a:endParaRPr lang="en-US"/>
          </a:p>
        </p:txBody>
      </p:sp>
      <p:pic>
        <p:nvPicPr>
          <p:cNvPr id="5" name="Picture 4">
            <a:extLst>
              <a:ext uri="{FF2B5EF4-FFF2-40B4-BE49-F238E27FC236}">
                <a16:creationId xmlns:a16="http://schemas.microsoft.com/office/drawing/2014/main" id="{D924A1B4-E53F-59A1-CD74-EEEA1CF7E9F0}"/>
              </a:ext>
            </a:extLst>
          </p:cNvPr>
          <p:cNvPicPr>
            <a:picLocks noChangeAspect="1"/>
          </p:cNvPicPr>
          <p:nvPr/>
        </p:nvPicPr>
        <p:blipFill>
          <a:blip r:embed="rId2"/>
          <a:stretch>
            <a:fillRect/>
          </a:stretch>
        </p:blipFill>
        <p:spPr>
          <a:xfrm>
            <a:off x="1255690" y="1332722"/>
            <a:ext cx="9358647" cy="5008217"/>
          </a:xfrm>
          <a:prstGeom prst="rect">
            <a:avLst/>
          </a:prstGeom>
        </p:spPr>
      </p:pic>
    </p:spTree>
    <p:extLst>
      <p:ext uri="{BB962C8B-B14F-4D97-AF65-F5344CB8AC3E}">
        <p14:creationId xmlns:p14="http://schemas.microsoft.com/office/powerpoint/2010/main" val="2518814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5D85-B8BD-1FB2-03AF-1A61FC76EA3F}"/>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Full Merlin Producer-Consumer Model</a:t>
            </a:r>
            <a:endParaRPr lang="en-US"/>
          </a:p>
        </p:txBody>
      </p:sp>
      <p:pic>
        <p:nvPicPr>
          <p:cNvPr id="5" name="Picture 4">
            <a:extLst>
              <a:ext uri="{FF2B5EF4-FFF2-40B4-BE49-F238E27FC236}">
                <a16:creationId xmlns:a16="http://schemas.microsoft.com/office/drawing/2014/main" id="{427873CE-5E66-AF78-3531-6A3849933D9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48681" y="1218664"/>
            <a:ext cx="5539284" cy="5247443"/>
          </a:xfrm>
          <a:prstGeom prst="rect">
            <a:avLst/>
          </a:prstGeom>
        </p:spPr>
      </p:pic>
    </p:spTree>
    <p:extLst>
      <p:ext uri="{BB962C8B-B14F-4D97-AF65-F5344CB8AC3E}">
        <p14:creationId xmlns:p14="http://schemas.microsoft.com/office/powerpoint/2010/main" val="862655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1DDE-2D73-4E34-79CD-729615B2D697}"/>
              </a:ext>
            </a:extLst>
          </p:cNvPr>
          <p:cNvSpPr>
            <a:spLocks noGrp="1"/>
          </p:cNvSpPr>
          <p:nvPr>
            <p:ph type="title"/>
          </p:nvPr>
        </p:nvSpPr>
        <p:spPr/>
        <p:txBody>
          <a:bodyPr/>
          <a:lstStyle/>
          <a:p>
            <a:r>
              <a:rPr lang="en-US"/>
              <a:t>Live Demo</a:t>
            </a:r>
          </a:p>
        </p:txBody>
      </p:sp>
      <p:sp>
        <p:nvSpPr>
          <p:cNvPr id="3" name="Content Placeholder 2">
            <a:extLst>
              <a:ext uri="{FF2B5EF4-FFF2-40B4-BE49-F238E27FC236}">
                <a16:creationId xmlns:a16="http://schemas.microsoft.com/office/drawing/2014/main" id="{96727F36-DB3A-729F-4A3D-1CE75854BF12}"/>
              </a:ext>
            </a:extLst>
          </p:cNvPr>
          <p:cNvSpPr>
            <a:spLocks noGrp="1"/>
          </p:cNvSpPr>
          <p:nvPr>
            <p:ph idx="1"/>
          </p:nvPr>
        </p:nvSpPr>
        <p:spPr>
          <a:xfrm>
            <a:off x="621100" y="1436688"/>
            <a:ext cx="10961299" cy="4881532"/>
          </a:xfrm>
        </p:spPr>
        <p:txBody>
          <a:bodyPr/>
          <a:lstStyle/>
          <a:p>
            <a:r>
              <a:rPr lang="en-US"/>
              <a:t>Let’s move over to the AWS instance for a live demo of the UQ study with Merlin</a:t>
            </a:r>
          </a:p>
          <a:p>
            <a:pPr lvl="1"/>
            <a:r>
              <a:rPr lang="en-US"/>
              <a:t>cd ~/git/weave-demos/CZ/</a:t>
            </a:r>
            <a:r>
              <a:rPr lang="en-US" err="1"/>
              <a:t>pyranda_rayleigh_taylor</a:t>
            </a:r>
            <a:endParaRPr lang="en-US"/>
          </a:p>
        </p:txBody>
      </p:sp>
    </p:spTree>
    <p:extLst>
      <p:ext uri="{BB962C8B-B14F-4D97-AF65-F5344CB8AC3E}">
        <p14:creationId xmlns:p14="http://schemas.microsoft.com/office/powerpoint/2010/main" val="253735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000D-0930-0CF8-7C3A-031617A4C746}"/>
              </a:ext>
            </a:extLst>
          </p:cNvPr>
          <p:cNvSpPr>
            <a:spLocks noGrp="1"/>
          </p:cNvSpPr>
          <p:nvPr>
            <p:ph type="title"/>
          </p:nvPr>
        </p:nvSpPr>
        <p:spPr/>
        <p:txBody>
          <a:bodyPr/>
          <a:lstStyle/>
          <a:p>
            <a:r>
              <a:rPr lang="en-US"/>
              <a:t>Merlin Output Directory</a:t>
            </a:r>
          </a:p>
        </p:txBody>
      </p:sp>
      <p:sp>
        <p:nvSpPr>
          <p:cNvPr id="3" name="Content Placeholder 2">
            <a:extLst>
              <a:ext uri="{FF2B5EF4-FFF2-40B4-BE49-F238E27FC236}">
                <a16:creationId xmlns:a16="http://schemas.microsoft.com/office/drawing/2014/main" id="{95AF13AE-76C5-A295-B79D-B763F71CE361}"/>
              </a:ext>
            </a:extLst>
          </p:cNvPr>
          <p:cNvSpPr>
            <a:spLocks noGrp="1"/>
          </p:cNvSpPr>
          <p:nvPr>
            <p:ph idx="1"/>
          </p:nvPr>
        </p:nvSpPr>
        <p:spPr>
          <a:xfrm>
            <a:off x="621100" y="1436688"/>
            <a:ext cx="10961299" cy="1546542"/>
          </a:xfrm>
        </p:spPr>
        <p:txBody>
          <a:bodyPr/>
          <a:lstStyle/>
          <a:p>
            <a:r>
              <a:rPr lang="en-US"/>
              <a:t>At the top level of the output workspace, you’ll see a `</a:t>
            </a:r>
            <a:r>
              <a:rPr lang="en-US" err="1"/>
              <a:t>merlin_info</a:t>
            </a:r>
            <a:r>
              <a:rPr lang="en-US"/>
              <a:t>` directory as well as a subdirectory for each step of the workflow</a:t>
            </a:r>
          </a:p>
          <a:p>
            <a:r>
              <a:rPr lang="en-US"/>
              <a:t>`</a:t>
            </a:r>
            <a:r>
              <a:rPr lang="en-US" err="1"/>
              <a:t>merlin_info</a:t>
            </a:r>
            <a:r>
              <a:rPr lang="en-US"/>
              <a:t>` houses the spec file that was ran for this study, as well as our samples</a:t>
            </a:r>
          </a:p>
        </p:txBody>
      </p:sp>
      <p:pic>
        <p:nvPicPr>
          <p:cNvPr id="6" name="Picture 5" descr="A diagram of a diagram&#10;&#10;Description automatically generated">
            <a:extLst>
              <a:ext uri="{FF2B5EF4-FFF2-40B4-BE49-F238E27FC236}">
                <a16:creationId xmlns:a16="http://schemas.microsoft.com/office/drawing/2014/main" id="{7F58380D-BB1F-3185-A36E-A3E84A389949}"/>
              </a:ext>
            </a:extLst>
          </p:cNvPr>
          <p:cNvPicPr>
            <a:picLocks noChangeAspect="1"/>
          </p:cNvPicPr>
          <p:nvPr/>
        </p:nvPicPr>
        <p:blipFill>
          <a:blip r:embed="rId2"/>
          <a:stretch>
            <a:fillRect/>
          </a:stretch>
        </p:blipFill>
        <p:spPr>
          <a:xfrm>
            <a:off x="546735" y="2891432"/>
            <a:ext cx="11098530" cy="3462448"/>
          </a:xfrm>
          <a:prstGeom prst="rect">
            <a:avLst/>
          </a:prstGeom>
        </p:spPr>
      </p:pic>
    </p:spTree>
    <p:extLst>
      <p:ext uri="{BB962C8B-B14F-4D97-AF65-F5344CB8AC3E}">
        <p14:creationId xmlns:p14="http://schemas.microsoft.com/office/powerpoint/2010/main" val="1295945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CA1AA1-CF7F-0375-94A6-D2F40A4DB91C}"/>
              </a:ext>
            </a:extLst>
          </p:cNvPr>
          <p:cNvSpPr>
            <a:spLocks noGrp="1"/>
          </p:cNvSpPr>
          <p:nvPr>
            <p:ph type="title"/>
          </p:nvPr>
        </p:nvSpPr>
        <p:spPr/>
        <p:txBody>
          <a:bodyPr/>
          <a:lstStyle/>
          <a:p>
            <a:r>
              <a:rPr lang="en-US"/>
              <a:t>Tutorial/Demo Script</a:t>
            </a:r>
          </a:p>
        </p:txBody>
      </p:sp>
      <p:graphicFrame>
        <p:nvGraphicFramePr>
          <p:cNvPr id="4" name="Table 3">
            <a:extLst>
              <a:ext uri="{FF2B5EF4-FFF2-40B4-BE49-F238E27FC236}">
                <a16:creationId xmlns:a16="http://schemas.microsoft.com/office/drawing/2014/main" id="{E0E366F5-5D37-0053-C9DD-B23E02243AFD}"/>
              </a:ext>
            </a:extLst>
          </p:cNvPr>
          <p:cNvGraphicFramePr>
            <a:graphicFrameLocks noGrp="1"/>
          </p:cNvGraphicFramePr>
          <p:nvPr>
            <p:extLst>
              <p:ext uri="{D42A27DB-BD31-4B8C-83A1-F6EECF244321}">
                <p14:modId xmlns:p14="http://schemas.microsoft.com/office/powerpoint/2010/main" val="3460130271"/>
              </p:ext>
            </p:extLst>
          </p:nvPr>
        </p:nvGraphicFramePr>
        <p:xfrm>
          <a:off x="106878" y="1464599"/>
          <a:ext cx="11715008" cy="3512347"/>
        </p:xfrm>
        <a:graphic>
          <a:graphicData uri="http://schemas.openxmlformats.org/drawingml/2006/table">
            <a:tbl>
              <a:tblPr firstRow="1" bandRow="1">
                <a:tableStyleId>{5C22544A-7EE6-4342-B048-85BDC9FD1C3A}</a:tableStyleId>
              </a:tblPr>
              <a:tblGrid>
                <a:gridCol w="4131111">
                  <a:extLst>
                    <a:ext uri="{9D8B030D-6E8A-4147-A177-3AD203B41FA5}">
                      <a16:colId xmlns:a16="http://schemas.microsoft.com/office/drawing/2014/main" val="3335044415"/>
                    </a:ext>
                  </a:extLst>
                </a:gridCol>
                <a:gridCol w="1163625">
                  <a:extLst>
                    <a:ext uri="{9D8B030D-6E8A-4147-A177-3AD203B41FA5}">
                      <a16:colId xmlns:a16="http://schemas.microsoft.com/office/drawing/2014/main" val="407073941"/>
                    </a:ext>
                  </a:extLst>
                </a:gridCol>
                <a:gridCol w="1203945">
                  <a:extLst>
                    <a:ext uri="{9D8B030D-6E8A-4147-A177-3AD203B41FA5}">
                      <a16:colId xmlns:a16="http://schemas.microsoft.com/office/drawing/2014/main" val="346587091"/>
                    </a:ext>
                  </a:extLst>
                </a:gridCol>
                <a:gridCol w="5216327">
                  <a:extLst>
                    <a:ext uri="{9D8B030D-6E8A-4147-A177-3AD203B41FA5}">
                      <a16:colId xmlns:a16="http://schemas.microsoft.com/office/drawing/2014/main" val="3543938183"/>
                    </a:ext>
                  </a:extLst>
                </a:gridCol>
              </a:tblGrid>
              <a:tr h="377987">
                <a:tc>
                  <a:txBody>
                    <a:bodyPr/>
                    <a:lstStyle/>
                    <a:p>
                      <a:r>
                        <a:rPr lang="en-US"/>
                        <a:t>Topic</a:t>
                      </a:r>
                    </a:p>
                  </a:txBody>
                  <a:tcPr/>
                </a:tc>
                <a:tc>
                  <a:txBody>
                    <a:bodyPr/>
                    <a:lstStyle/>
                    <a:p>
                      <a:r>
                        <a:rPr lang="en-US"/>
                        <a:t>Time</a:t>
                      </a:r>
                    </a:p>
                  </a:txBody>
                  <a:tcPr/>
                </a:tc>
                <a:tc>
                  <a:txBody>
                    <a:bodyPr/>
                    <a:lstStyle/>
                    <a:p>
                      <a:r>
                        <a:rPr lang="en-US"/>
                        <a:t>Presenter</a:t>
                      </a:r>
                    </a:p>
                  </a:txBody>
                  <a:tcPr/>
                </a:tc>
                <a:tc>
                  <a:txBody>
                    <a:bodyPr/>
                    <a:lstStyle/>
                    <a:p>
                      <a:r>
                        <a:rPr lang="en-US"/>
                        <a:t>Description</a:t>
                      </a:r>
                    </a:p>
                  </a:txBody>
                  <a:tcPr/>
                </a:tc>
                <a:extLst>
                  <a:ext uri="{0D108BD9-81ED-4DB2-BD59-A6C34878D82A}">
                    <a16:rowId xmlns:a16="http://schemas.microsoft.com/office/drawing/2014/main" val="1147419547"/>
                  </a:ext>
                </a:extLst>
              </a:tr>
              <a:tr h="370840">
                <a:tc>
                  <a:txBody>
                    <a:bodyPr/>
                    <a:lstStyle/>
                    <a:p>
                      <a:r>
                        <a:rPr lang="en-US"/>
                        <a:t>Problem Intro</a:t>
                      </a:r>
                    </a:p>
                  </a:txBody>
                  <a:tcPr/>
                </a:tc>
                <a:tc>
                  <a:txBody>
                    <a:bodyPr/>
                    <a:lstStyle/>
                    <a:p>
                      <a:r>
                        <a:rPr lang="en-US"/>
                        <a:t>~10mn</a:t>
                      </a:r>
                    </a:p>
                  </a:txBody>
                  <a:tcPr/>
                </a:tc>
                <a:tc>
                  <a:txBody>
                    <a:bodyPr/>
                    <a:lstStyle/>
                    <a:p>
                      <a:r>
                        <a:rPr lang="en-US"/>
                        <a:t>Jeremy</a:t>
                      </a:r>
                    </a:p>
                  </a:txBody>
                  <a:tcPr/>
                </a:tc>
                <a:tc>
                  <a:txBody>
                    <a:bodyPr/>
                    <a:lstStyle/>
                    <a:p>
                      <a:r>
                        <a:rPr lang="en-US"/>
                        <a:t>Explain Raleigh-Taylor, Pyranda Python command line</a:t>
                      </a:r>
                    </a:p>
                  </a:txBody>
                  <a:tcPr/>
                </a:tc>
                <a:extLst>
                  <a:ext uri="{0D108BD9-81ED-4DB2-BD59-A6C34878D82A}">
                    <a16:rowId xmlns:a16="http://schemas.microsoft.com/office/drawing/2014/main" val="4159210830"/>
                  </a:ext>
                </a:extLst>
              </a:tr>
              <a:tr h="370840">
                <a:tc>
                  <a:txBody>
                    <a:bodyPr/>
                    <a:lstStyle/>
                    <a:p>
                      <a:r>
                        <a:rPr lang="en-US"/>
                        <a:t>Parameterize: Maestro</a:t>
                      </a:r>
                    </a:p>
                  </a:txBody>
                  <a:tcPr/>
                </a:tc>
                <a:tc>
                  <a:txBody>
                    <a:bodyPr/>
                    <a:lstStyle/>
                    <a:p>
                      <a:r>
                        <a:rPr lang="en-US"/>
                        <a:t>~15mn</a:t>
                      </a:r>
                    </a:p>
                  </a:txBody>
                  <a:tcPr/>
                </a:tc>
                <a:tc>
                  <a:txBody>
                    <a:bodyPr/>
                    <a:lstStyle/>
                    <a:p>
                      <a:r>
                        <a:rPr lang="en-US"/>
                        <a:t>Jeremy</a:t>
                      </a:r>
                    </a:p>
                  </a:txBody>
                  <a:tcPr/>
                </a:tc>
                <a:tc>
                  <a:txBody>
                    <a:bodyPr/>
                    <a:lstStyle/>
                    <a:p>
                      <a:r>
                        <a:rPr lang="en-US"/>
                        <a:t>Explain Maestro to run many variations, run, status, cancel</a:t>
                      </a:r>
                    </a:p>
                  </a:txBody>
                  <a:tcPr/>
                </a:tc>
                <a:extLst>
                  <a:ext uri="{0D108BD9-81ED-4DB2-BD59-A6C34878D82A}">
                    <a16:rowId xmlns:a16="http://schemas.microsoft.com/office/drawing/2014/main" val="3728889180"/>
                  </a:ext>
                </a:extLst>
              </a:tr>
              <a:tr h="370840">
                <a:tc>
                  <a:txBody>
                    <a:bodyPr/>
                    <a:lstStyle/>
                    <a:p>
                      <a:r>
                        <a:rPr lang="en-US"/>
                        <a:t>UQ</a:t>
                      </a:r>
                    </a:p>
                  </a:txBody>
                  <a:tcPr/>
                </a:tc>
                <a:tc>
                  <a:txBody>
                    <a:bodyPr/>
                    <a:lstStyle/>
                    <a:p>
                      <a:r>
                        <a:rPr lang="en-US"/>
                        <a:t>~5mn</a:t>
                      </a:r>
                    </a:p>
                  </a:txBody>
                  <a:tcPr/>
                </a:tc>
                <a:tc>
                  <a:txBody>
                    <a:bodyPr/>
                    <a:lstStyle/>
                    <a:p>
                      <a:r>
                        <a:rPr lang="en-US"/>
                        <a:t>Renee</a:t>
                      </a:r>
                    </a:p>
                  </a:txBody>
                  <a:tcPr/>
                </a:tc>
                <a:tc>
                  <a:txBody>
                    <a:bodyPr/>
                    <a:lstStyle/>
                    <a:p>
                      <a:r>
                        <a:rPr lang="en-US"/>
                        <a:t>Explain UQ and what we vary, PSUADE vs IBIS</a:t>
                      </a:r>
                    </a:p>
                  </a:txBody>
                  <a:tcPr/>
                </a:tc>
                <a:extLst>
                  <a:ext uri="{0D108BD9-81ED-4DB2-BD59-A6C34878D82A}">
                    <a16:rowId xmlns:a16="http://schemas.microsoft.com/office/drawing/2014/main" val="1303570643"/>
                  </a:ext>
                </a:extLst>
              </a:tr>
              <a:tr h="370840">
                <a:tc>
                  <a:txBody>
                    <a:bodyPr/>
                    <a:lstStyle/>
                    <a:p>
                      <a:r>
                        <a:rPr lang="en-US"/>
                        <a:t>Scaling: Merlin</a:t>
                      </a:r>
                    </a:p>
                  </a:txBody>
                  <a:tcPr/>
                </a:tc>
                <a:tc>
                  <a:txBody>
                    <a:bodyPr/>
                    <a:lstStyle/>
                    <a:p>
                      <a:r>
                        <a:rPr lang="en-US"/>
                        <a:t>~10mn</a:t>
                      </a:r>
                    </a:p>
                  </a:txBody>
                  <a:tcPr/>
                </a:tc>
                <a:tc>
                  <a:txBody>
                    <a:bodyPr/>
                    <a:lstStyle/>
                    <a:p>
                      <a:r>
                        <a:rPr lang="en-US"/>
                        <a:t>Brian</a:t>
                      </a:r>
                    </a:p>
                  </a:txBody>
                  <a:tcPr/>
                </a:tc>
                <a:tc>
                  <a:txBody>
                    <a:bodyPr/>
                    <a:lstStyle/>
                    <a:p>
                      <a:r>
                        <a:rPr lang="en-US"/>
                        <a:t>Explain pgen, Merlin, samples concept, start workers</a:t>
                      </a:r>
                    </a:p>
                  </a:txBody>
                  <a:tcPr/>
                </a:tc>
                <a:extLst>
                  <a:ext uri="{0D108BD9-81ED-4DB2-BD59-A6C34878D82A}">
                    <a16:rowId xmlns:a16="http://schemas.microsoft.com/office/drawing/2014/main" val="1605194647"/>
                  </a:ext>
                </a:extLst>
              </a:tr>
              <a:tr h="370840">
                <a:tc>
                  <a:txBody>
                    <a:bodyPr/>
                    <a:lstStyle/>
                    <a:p>
                      <a:r>
                        <a:rPr lang="en-US"/>
                        <a:t>Provenance and Query: Sina</a:t>
                      </a:r>
                    </a:p>
                  </a:txBody>
                  <a:tcPr/>
                </a:tc>
                <a:tc>
                  <a:txBody>
                    <a:bodyPr/>
                    <a:lstStyle/>
                    <a:p>
                      <a:r>
                        <a:rPr lang="en-US"/>
                        <a:t>~15mn</a:t>
                      </a:r>
                    </a:p>
                  </a:txBody>
                  <a:tcPr/>
                </a:tc>
                <a:tc>
                  <a:txBody>
                    <a:bodyPr/>
                    <a:lstStyle/>
                    <a:p>
                      <a:r>
                        <a:rPr lang="en-US"/>
                        <a:t>Becky</a:t>
                      </a:r>
                    </a:p>
                  </a:txBody>
                  <a:tcPr/>
                </a:tc>
                <a:tc>
                  <a:txBody>
                    <a:bodyPr/>
                    <a:lstStyle/>
                    <a:p>
                      <a:r>
                        <a:rPr lang="en-US"/>
                        <a:t>Sina + Bouncing Ball</a:t>
                      </a:r>
                    </a:p>
                  </a:txBody>
                  <a:tcPr/>
                </a:tc>
                <a:extLst>
                  <a:ext uri="{0D108BD9-81ED-4DB2-BD59-A6C34878D82A}">
                    <a16:rowId xmlns:a16="http://schemas.microsoft.com/office/drawing/2014/main" val="2233534122"/>
                  </a:ext>
                </a:extLst>
              </a:tr>
              <a:tr h="370840">
                <a:tc>
                  <a:txBody>
                    <a:bodyPr/>
                    <a:lstStyle/>
                    <a:p>
                      <a:r>
                        <a:rPr lang="en-US"/>
                        <a:t>Data Manipulation: Kosh</a:t>
                      </a:r>
                    </a:p>
                  </a:txBody>
                  <a:tcPr/>
                </a:tc>
                <a:tc>
                  <a:txBody>
                    <a:bodyPr/>
                    <a:lstStyle/>
                    <a:p>
                      <a:r>
                        <a:rPr lang="en-US"/>
                        <a:t>~10mn</a:t>
                      </a:r>
                    </a:p>
                  </a:txBody>
                  <a:tcPr/>
                </a:tc>
                <a:tc>
                  <a:txBody>
                    <a:bodyPr/>
                    <a:lstStyle/>
                    <a:p>
                      <a:r>
                        <a:rPr lang="en-US"/>
                        <a:t>Jorge</a:t>
                      </a:r>
                    </a:p>
                  </a:txBody>
                  <a:tcPr/>
                </a:tc>
                <a:tc>
                  <a:txBody>
                    <a:bodyPr/>
                    <a:lstStyle/>
                    <a:p>
                      <a:r>
                        <a:rPr lang="en-US" err="1"/>
                        <a:t>Start_here</a:t>
                      </a:r>
                      <a:r>
                        <a:rPr lang="en-US"/>
                        <a:t> notebook</a:t>
                      </a:r>
                    </a:p>
                  </a:txBody>
                  <a:tcPr/>
                </a:tc>
                <a:extLst>
                  <a:ext uri="{0D108BD9-81ED-4DB2-BD59-A6C34878D82A}">
                    <a16:rowId xmlns:a16="http://schemas.microsoft.com/office/drawing/2014/main" val="3268710256"/>
                  </a:ext>
                </a:extLst>
              </a:tr>
              <a:tr h="370840">
                <a:tc>
                  <a:txBody>
                    <a:bodyPr/>
                    <a:lstStyle/>
                    <a:p>
                      <a:r>
                        <a:rPr lang="en-US"/>
                        <a:t>UQ Results</a:t>
                      </a:r>
                    </a:p>
                  </a:txBody>
                  <a:tcPr/>
                </a:tc>
                <a:tc>
                  <a:txBody>
                    <a:bodyPr/>
                    <a:lstStyle/>
                    <a:p>
                      <a:r>
                        <a:rPr lang="en-US"/>
                        <a:t>~10mn</a:t>
                      </a:r>
                    </a:p>
                  </a:txBody>
                  <a:tcPr/>
                </a:tc>
                <a:tc>
                  <a:txBody>
                    <a:bodyPr/>
                    <a:lstStyle/>
                    <a:p>
                      <a:r>
                        <a:rPr lang="en-US"/>
                        <a:t>Xiao</a:t>
                      </a:r>
                    </a:p>
                  </a:txBody>
                  <a:tcPr/>
                </a:tc>
                <a:tc>
                  <a:txBody>
                    <a:bodyPr/>
                    <a:lstStyle/>
                    <a:p>
                      <a:r>
                        <a:rPr lang="en-US"/>
                        <a:t>Show script using Sina and Kosh then results for our study</a:t>
                      </a:r>
                    </a:p>
                  </a:txBody>
                  <a:tcPr/>
                </a:tc>
                <a:extLst>
                  <a:ext uri="{0D108BD9-81ED-4DB2-BD59-A6C34878D82A}">
                    <a16:rowId xmlns:a16="http://schemas.microsoft.com/office/drawing/2014/main" val="2999239666"/>
                  </a:ext>
                </a:extLst>
              </a:tr>
            </a:tbl>
          </a:graphicData>
        </a:graphic>
      </p:graphicFrame>
    </p:spTree>
    <p:extLst>
      <p:ext uri="{BB962C8B-B14F-4D97-AF65-F5344CB8AC3E}">
        <p14:creationId xmlns:p14="http://schemas.microsoft.com/office/powerpoint/2010/main" val="806891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264E-824E-6644-557E-E90DB6732E82}"/>
              </a:ext>
            </a:extLst>
          </p:cNvPr>
          <p:cNvSpPr>
            <a:spLocks noGrp="1"/>
          </p:cNvSpPr>
          <p:nvPr>
            <p:ph type="title"/>
          </p:nvPr>
        </p:nvSpPr>
        <p:spPr/>
        <p:txBody>
          <a:bodyPr/>
          <a:lstStyle/>
          <a:p>
            <a:r>
              <a:rPr lang="en-US"/>
              <a:t>Merlin Output Directory pt 2</a:t>
            </a:r>
          </a:p>
        </p:txBody>
      </p:sp>
      <p:sp>
        <p:nvSpPr>
          <p:cNvPr id="3" name="Content Placeholder 2">
            <a:extLst>
              <a:ext uri="{FF2B5EF4-FFF2-40B4-BE49-F238E27FC236}">
                <a16:creationId xmlns:a16="http://schemas.microsoft.com/office/drawing/2014/main" id="{EE0B36C9-2453-8F02-5CBD-FFA40E93C185}"/>
              </a:ext>
            </a:extLst>
          </p:cNvPr>
          <p:cNvSpPr>
            <a:spLocks noGrp="1"/>
          </p:cNvSpPr>
          <p:nvPr>
            <p:ph idx="1"/>
          </p:nvPr>
        </p:nvSpPr>
        <p:spPr>
          <a:xfrm>
            <a:off x="621100" y="1436688"/>
            <a:ext cx="10637449" cy="517842"/>
          </a:xfrm>
        </p:spPr>
        <p:txBody>
          <a:bodyPr/>
          <a:lstStyle/>
          <a:p>
            <a:r>
              <a:rPr lang="en-US"/>
              <a:t>Every sample (00 and 01 directories) will run for every parameter set</a:t>
            </a:r>
          </a:p>
        </p:txBody>
      </p:sp>
      <p:pic>
        <p:nvPicPr>
          <p:cNvPr id="6" name="Picture 5" descr="A diagram of a company&#10;&#10;Description automatically generated">
            <a:extLst>
              <a:ext uri="{FF2B5EF4-FFF2-40B4-BE49-F238E27FC236}">
                <a16:creationId xmlns:a16="http://schemas.microsoft.com/office/drawing/2014/main" id="{5B96AAB8-3CD3-EB87-05E6-E20605FEF10A}"/>
              </a:ext>
            </a:extLst>
          </p:cNvPr>
          <p:cNvPicPr>
            <a:picLocks noChangeAspect="1"/>
          </p:cNvPicPr>
          <p:nvPr/>
        </p:nvPicPr>
        <p:blipFill>
          <a:blip r:embed="rId2"/>
          <a:stretch>
            <a:fillRect/>
          </a:stretch>
        </p:blipFill>
        <p:spPr>
          <a:xfrm>
            <a:off x="777275" y="2165242"/>
            <a:ext cx="10637449" cy="3891260"/>
          </a:xfrm>
          <a:prstGeom prst="rect">
            <a:avLst/>
          </a:prstGeom>
        </p:spPr>
      </p:pic>
    </p:spTree>
    <p:extLst>
      <p:ext uri="{BB962C8B-B14F-4D97-AF65-F5344CB8AC3E}">
        <p14:creationId xmlns:p14="http://schemas.microsoft.com/office/powerpoint/2010/main" val="2555534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C0E09A4-75D8-3B9F-A2A1-610B246C0A1F}"/>
              </a:ext>
            </a:extLst>
          </p:cNvPr>
          <p:cNvSpPr>
            <a:spLocks noGrp="1"/>
          </p:cNvSpPr>
          <p:nvPr>
            <p:ph type="title"/>
          </p:nvPr>
        </p:nvSpPr>
        <p:spPr>
          <a:xfrm>
            <a:off x="609600" y="220136"/>
            <a:ext cx="10972800" cy="1005840"/>
          </a:xfrm>
        </p:spPr>
        <p:txBody>
          <a:bodyPr/>
          <a:lstStyle/>
          <a:p>
            <a:r>
              <a:rPr lang="en-US"/>
              <a:t>Blind men and the elephant: what is Bayesian inference?</a:t>
            </a:r>
          </a:p>
        </p:txBody>
      </p:sp>
      <p:sp>
        <p:nvSpPr>
          <p:cNvPr id="1033" name="Content Placeholder 2">
            <a:extLst>
              <a:ext uri="{FF2B5EF4-FFF2-40B4-BE49-F238E27FC236}">
                <a16:creationId xmlns:a16="http://schemas.microsoft.com/office/drawing/2014/main" id="{AD3890EF-B64C-8B06-8411-1BAA41E2BD71}"/>
              </a:ext>
            </a:extLst>
          </p:cNvPr>
          <p:cNvSpPr>
            <a:spLocks noGrp="1"/>
          </p:cNvSpPr>
          <p:nvPr>
            <p:ph idx="1"/>
          </p:nvPr>
        </p:nvSpPr>
        <p:spPr>
          <a:xfrm>
            <a:off x="621101" y="1436688"/>
            <a:ext cx="5291328" cy="4881532"/>
          </a:xfrm>
        </p:spPr>
        <p:txBody>
          <a:bodyPr>
            <a:normAutofit fontScale="92500" lnSpcReduction="20000"/>
          </a:bodyPr>
          <a:lstStyle/>
          <a:p>
            <a:r>
              <a:rPr lang="en-US" b="1"/>
              <a:t>Initial Beliefs:</a:t>
            </a:r>
            <a:r>
              <a:rPr lang="en-US"/>
              <a:t> Blind men never sees a elephant before, having initial beliefs (</a:t>
            </a:r>
            <a:r>
              <a:rPr lang="en-US" b="1" i="1"/>
              <a:t>priors</a:t>
            </a:r>
            <a:r>
              <a:rPr lang="en-US"/>
              <a:t>) based on existing evidence (e.g., a leg feels like a pillar, a trunk like a rope)</a:t>
            </a:r>
          </a:p>
          <a:p>
            <a:r>
              <a:rPr lang="en-US" b="1"/>
              <a:t>Bayesian Inference:</a:t>
            </a:r>
            <a:r>
              <a:rPr lang="en-US"/>
              <a:t> Blind men touch different parts of the elephant, gathering more information, they start questioning their initial beliefs based on experiments</a:t>
            </a:r>
          </a:p>
          <a:p>
            <a:r>
              <a:rPr lang="en-US" b="1"/>
              <a:t>Updated Beliefs:</a:t>
            </a:r>
            <a:r>
              <a:rPr lang="en-US"/>
              <a:t> With more evidence and experiments, their beliefs evolve, leading to a more accurate understanding—the realization that it’s more than a rope.</a:t>
            </a:r>
          </a:p>
          <a:p>
            <a:r>
              <a:rPr lang="en-US" b="1" i="1"/>
              <a:t>Posteriors</a:t>
            </a:r>
            <a:r>
              <a:rPr lang="en-US" b="1"/>
              <a:t>:</a:t>
            </a:r>
            <a:r>
              <a:rPr lang="en-US"/>
              <a:t> The final, updated belief after considering all available evidence to figure it out that it might be an elephant.</a:t>
            </a:r>
          </a:p>
        </p:txBody>
      </p:sp>
      <p:pic>
        <p:nvPicPr>
          <p:cNvPr id="1026" name="Picture 2" descr="Uploaded image">
            <a:extLst>
              <a:ext uri="{FF2B5EF4-FFF2-40B4-BE49-F238E27FC236}">
                <a16:creationId xmlns:a16="http://schemas.microsoft.com/office/drawing/2014/main" id="{F4750707-9BC8-A94B-5F83-C323670C9C92}"/>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tretch>
            <a:fillRect/>
          </a:stretch>
        </p:blipFill>
        <p:spPr bwMode="auto">
          <a:xfrm>
            <a:off x="6496430" y="1436688"/>
            <a:ext cx="4881532" cy="4881532"/>
          </a:xfrm>
          <a:prstGeom prst="rect">
            <a:avLst/>
          </a:prstGeom>
          <a:solidFill>
            <a:srgbClr val="FFFFFF"/>
          </a:solidFill>
        </p:spPr>
      </p:pic>
      <p:sp>
        <p:nvSpPr>
          <p:cNvPr id="5" name="TextBox 4">
            <a:extLst>
              <a:ext uri="{FF2B5EF4-FFF2-40B4-BE49-F238E27FC236}">
                <a16:creationId xmlns:a16="http://schemas.microsoft.com/office/drawing/2014/main" id="{36E763EB-30D0-2209-6BD2-0E521865196C}"/>
              </a:ext>
            </a:extLst>
          </p:cNvPr>
          <p:cNvSpPr txBox="1"/>
          <p:nvPr/>
        </p:nvSpPr>
        <p:spPr>
          <a:xfrm>
            <a:off x="10159407" y="4488072"/>
            <a:ext cx="1218555" cy="369332"/>
          </a:xfrm>
          <a:prstGeom prst="rect">
            <a:avLst/>
          </a:prstGeom>
          <a:noFill/>
        </p:spPr>
        <p:txBody>
          <a:bodyPr wrap="square">
            <a:spAutoFit/>
          </a:bodyPr>
          <a:lstStyle/>
          <a:p>
            <a:r>
              <a:rPr lang="en-US" b="1" i="1"/>
              <a:t>Posteriors</a:t>
            </a:r>
            <a:endParaRPr lang="en-US"/>
          </a:p>
        </p:txBody>
      </p:sp>
      <p:sp>
        <p:nvSpPr>
          <p:cNvPr id="7" name="TextBox 6">
            <a:extLst>
              <a:ext uri="{FF2B5EF4-FFF2-40B4-BE49-F238E27FC236}">
                <a16:creationId xmlns:a16="http://schemas.microsoft.com/office/drawing/2014/main" id="{69BA479F-D2C5-D4E9-470F-1A8CFA0250BC}"/>
              </a:ext>
            </a:extLst>
          </p:cNvPr>
          <p:cNvSpPr txBox="1"/>
          <p:nvPr/>
        </p:nvSpPr>
        <p:spPr>
          <a:xfrm>
            <a:off x="7785960" y="1365165"/>
            <a:ext cx="776853" cy="369332"/>
          </a:xfrm>
          <a:prstGeom prst="rect">
            <a:avLst/>
          </a:prstGeom>
          <a:noFill/>
        </p:spPr>
        <p:txBody>
          <a:bodyPr wrap="square">
            <a:spAutoFit/>
          </a:bodyPr>
          <a:lstStyle/>
          <a:p>
            <a:r>
              <a:rPr lang="en-US" b="1" i="1"/>
              <a:t>priors</a:t>
            </a:r>
            <a:endParaRPr lang="en-US"/>
          </a:p>
        </p:txBody>
      </p:sp>
    </p:spTree>
    <p:extLst>
      <p:ext uri="{BB962C8B-B14F-4D97-AF65-F5344CB8AC3E}">
        <p14:creationId xmlns:p14="http://schemas.microsoft.com/office/powerpoint/2010/main" val="65655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0AEAE8-BDE8-C1F9-AF9A-A54CA8122766}"/>
              </a:ext>
            </a:extLst>
          </p:cNvPr>
          <p:cNvPicPr>
            <a:picLocks noChangeAspect="1"/>
          </p:cNvPicPr>
          <p:nvPr/>
        </p:nvPicPr>
        <p:blipFill>
          <a:blip r:embed="rId2"/>
          <a:stretch>
            <a:fillRect/>
          </a:stretch>
        </p:blipFill>
        <p:spPr>
          <a:xfrm>
            <a:off x="108667" y="1437785"/>
            <a:ext cx="6483622" cy="4773168"/>
          </a:xfrm>
          <a:prstGeom prst="rect">
            <a:avLst/>
          </a:prstGeom>
        </p:spPr>
      </p:pic>
      <p:sp>
        <p:nvSpPr>
          <p:cNvPr id="2" name="Title 1">
            <a:extLst>
              <a:ext uri="{FF2B5EF4-FFF2-40B4-BE49-F238E27FC236}">
                <a16:creationId xmlns:a16="http://schemas.microsoft.com/office/drawing/2014/main" id="{DD6DEB56-AE10-8C81-D714-F2413D0E6904}"/>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We can learn about experimental inputs through Bayesian inference</a:t>
            </a:r>
            <a:endParaRPr lang="en-US"/>
          </a:p>
        </p:txBody>
      </p:sp>
      <p:pic>
        <p:nvPicPr>
          <p:cNvPr id="9" name="Picture 8">
            <a:extLst>
              <a:ext uri="{FF2B5EF4-FFF2-40B4-BE49-F238E27FC236}">
                <a16:creationId xmlns:a16="http://schemas.microsoft.com/office/drawing/2014/main" id="{C174EA3E-A4A1-37FA-87F8-39FCC0C91C77}"/>
              </a:ext>
            </a:extLst>
          </p:cNvPr>
          <p:cNvPicPr>
            <a:picLocks noChangeAspect="1"/>
          </p:cNvPicPr>
          <p:nvPr/>
        </p:nvPicPr>
        <p:blipFill>
          <a:blip r:embed="rId3"/>
          <a:stretch>
            <a:fillRect/>
          </a:stretch>
        </p:blipFill>
        <p:spPr>
          <a:xfrm>
            <a:off x="500435" y="4511439"/>
            <a:ext cx="1191079" cy="1460500"/>
          </a:xfrm>
          <a:prstGeom prst="rect">
            <a:avLst/>
          </a:prstGeom>
        </p:spPr>
      </p:pic>
      <p:sp>
        <p:nvSpPr>
          <p:cNvPr id="12" name="Rectangle: Rounded Corners 11">
            <a:extLst>
              <a:ext uri="{FF2B5EF4-FFF2-40B4-BE49-F238E27FC236}">
                <a16:creationId xmlns:a16="http://schemas.microsoft.com/office/drawing/2014/main" id="{E6BDA981-D800-6A9C-16E5-0367B7A6DC0A}"/>
              </a:ext>
            </a:extLst>
          </p:cNvPr>
          <p:cNvSpPr/>
          <p:nvPr/>
        </p:nvSpPr>
        <p:spPr bwMode="auto">
          <a:xfrm>
            <a:off x="1782064" y="2443770"/>
            <a:ext cx="1267968" cy="640080"/>
          </a:xfrm>
          <a:prstGeom prst="round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rtlCol="0" anchor="b">
            <a:prstTxWarp prst="textNoShape">
              <a:avLst/>
            </a:prstTxWarp>
          </a:bodyPr>
          <a:lstStyle/>
          <a:p>
            <a:pPr algn="ctr">
              <a:spcBef>
                <a:spcPct val="0"/>
              </a:spcBef>
            </a:pPr>
            <a:r>
              <a:rPr lang="en-US" sz="1600">
                <a:solidFill>
                  <a:srgbClr val="000000"/>
                </a:solidFill>
                <a:cs typeface="Calibri"/>
              </a:rPr>
              <a:t>Atwood number</a:t>
            </a:r>
            <a:endParaRPr lang="en-US" sz="1600">
              <a:solidFill>
                <a:srgbClr val="000000"/>
              </a:solidFill>
            </a:endParaRPr>
          </a:p>
        </p:txBody>
      </p:sp>
      <p:sp>
        <p:nvSpPr>
          <p:cNvPr id="13" name="Rectangle: Rounded Corners 12">
            <a:extLst>
              <a:ext uri="{FF2B5EF4-FFF2-40B4-BE49-F238E27FC236}">
                <a16:creationId xmlns:a16="http://schemas.microsoft.com/office/drawing/2014/main" id="{37C2A008-4275-1A93-910A-AB69C76C68AF}"/>
              </a:ext>
            </a:extLst>
          </p:cNvPr>
          <p:cNvSpPr/>
          <p:nvPr/>
        </p:nvSpPr>
        <p:spPr bwMode="auto">
          <a:xfrm>
            <a:off x="1782064" y="3183128"/>
            <a:ext cx="1267968" cy="640080"/>
          </a:xfrm>
          <a:prstGeom prst="round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lIns="91440" tIns="45720" rIns="91440" bIns="45720" rtlCol="0" anchor="b">
            <a:prstTxWarp prst="textNoShape">
              <a:avLst/>
            </a:prstTxWarp>
          </a:bodyPr>
          <a:lstStyle/>
          <a:p>
            <a:pPr algn="ctr">
              <a:spcBef>
                <a:spcPct val="0"/>
              </a:spcBef>
            </a:pPr>
            <a:r>
              <a:rPr lang="en-US" sz="1600">
                <a:solidFill>
                  <a:srgbClr val="000000"/>
                </a:solidFill>
                <a:cs typeface="Calibri"/>
              </a:rPr>
              <a:t>Velocity Magnitude</a:t>
            </a:r>
          </a:p>
        </p:txBody>
      </p:sp>
      <p:sp>
        <p:nvSpPr>
          <p:cNvPr id="14" name="Rectangle: Rounded Corners 13">
            <a:extLst>
              <a:ext uri="{FF2B5EF4-FFF2-40B4-BE49-F238E27FC236}">
                <a16:creationId xmlns:a16="http://schemas.microsoft.com/office/drawing/2014/main" id="{72C36EAB-3C49-00DA-060D-B28803FFA39F}"/>
              </a:ext>
            </a:extLst>
          </p:cNvPr>
          <p:cNvSpPr/>
          <p:nvPr/>
        </p:nvSpPr>
        <p:spPr bwMode="auto">
          <a:xfrm>
            <a:off x="1811094" y="3959352"/>
            <a:ext cx="1237488" cy="633984"/>
          </a:xfrm>
          <a:prstGeom prst="round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lIns="91440" tIns="45720" rIns="91440" bIns="45720" rtlCol="0" anchor="b">
            <a:prstTxWarp prst="textNoShape">
              <a:avLst/>
            </a:prstTxWarp>
          </a:bodyPr>
          <a:lstStyle/>
          <a:p>
            <a:endParaRPr lang="en-US" sz="4400">
              <a:latin typeface="Cambria Math"/>
              <a:ea typeface="Cambria Math"/>
              <a:cs typeface="Calibri" panose="020F0502020204030204"/>
            </a:endParaRPr>
          </a:p>
          <a:p>
            <a:pPr algn="ctr">
              <a:spcBef>
                <a:spcPct val="0"/>
              </a:spcBef>
            </a:pPr>
            <a:endParaRPr lang="en-US" sz="1600">
              <a:solidFill>
                <a:srgbClr val="000000"/>
              </a:solidFill>
              <a:cs typeface="Calibri"/>
            </a:endParaRPr>
          </a:p>
        </p:txBody>
      </p:sp>
      <p:sp>
        <p:nvSpPr>
          <p:cNvPr id="16" name="TextBox 15">
            <a:extLst>
              <a:ext uri="{FF2B5EF4-FFF2-40B4-BE49-F238E27FC236}">
                <a16:creationId xmlns:a16="http://schemas.microsoft.com/office/drawing/2014/main" id="{EE8663C8-3BAB-B1F7-4749-E9FB8CB770D0}"/>
              </a:ext>
            </a:extLst>
          </p:cNvPr>
          <p:cNvSpPr txBox="1"/>
          <p:nvPr/>
        </p:nvSpPr>
        <p:spPr>
          <a:xfrm>
            <a:off x="2164661" y="3846576"/>
            <a:ext cx="883920"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mbria Math"/>
                <a:ea typeface="Cambria Math"/>
              </a:rPr>
              <a:t>σ</a:t>
            </a:r>
            <a:endParaRPr lang="en-US" sz="4400"/>
          </a:p>
          <a:p>
            <a:pPr algn="l"/>
            <a:endParaRPr lang="en-US">
              <a:cs typeface="Calibri"/>
            </a:endParaRPr>
          </a:p>
        </p:txBody>
      </p:sp>
      <p:sp>
        <p:nvSpPr>
          <p:cNvPr id="3" name="Rectangle: Rounded Corners 2">
            <a:extLst>
              <a:ext uri="{FF2B5EF4-FFF2-40B4-BE49-F238E27FC236}">
                <a16:creationId xmlns:a16="http://schemas.microsoft.com/office/drawing/2014/main" id="{4911DD51-074D-157F-B3F0-256438AFBCEC}"/>
              </a:ext>
            </a:extLst>
          </p:cNvPr>
          <p:cNvSpPr/>
          <p:nvPr/>
        </p:nvSpPr>
        <p:spPr bwMode="auto">
          <a:xfrm>
            <a:off x="3393148" y="2959028"/>
            <a:ext cx="1369568" cy="937623"/>
          </a:xfrm>
          <a:prstGeom prst="roundRect">
            <a:avLst/>
          </a:prstGeom>
          <a:solidFill>
            <a:schemeClr val="accent6">
              <a:lumMod val="40000"/>
              <a:lumOff val="60000"/>
            </a:schemeClr>
          </a:solidFill>
          <a:ln>
            <a:solidFill>
              <a:schemeClr val="accent6"/>
            </a:solidFill>
            <a:headEnd/>
            <a:tailEnd/>
          </a:ln>
        </p:spPr>
        <p:style>
          <a:lnRef idx="2">
            <a:schemeClr val="accent3"/>
          </a:lnRef>
          <a:fillRef idx="1">
            <a:schemeClr val="lt1"/>
          </a:fillRef>
          <a:effectRef idx="0">
            <a:schemeClr val="accent3"/>
          </a:effectRef>
          <a:fontRef idx="minor">
            <a:schemeClr val="dk1"/>
          </a:fontRef>
        </p:style>
        <p:txBody>
          <a:bodyPr lIns="91440" tIns="45720" rIns="91440" bIns="45720" rtlCol="0" anchor="b">
            <a:prstTxWarp prst="textNoShape">
              <a:avLst/>
            </a:prstTxWarp>
          </a:bodyPr>
          <a:lstStyle/>
          <a:p>
            <a:pPr algn="ctr">
              <a:spcBef>
                <a:spcPct val="0"/>
              </a:spcBef>
            </a:pPr>
            <a:r>
              <a:rPr lang="en-US" sz="1600">
                <a:solidFill>
                  <a:srgbClr val="000000"/>
                </a:solidFill>
                <a:cs typeface="Calibri"/>
              </a:rPr>
              <a:t>Experimental data mix width</a:t>
            </a:r>
          </a:p>
        </p:txBody>
      </p:sp>
      <p:sp>
        <p:nvSpPr>
          <p:cNvPr id="4" name="Rectangle: Rounded Corners 3">
            <a:extLst>
              <a:ext uri="{FF2B5EF4-FFF2-40B4-BE49-F238E27FC236}">
                <a16:creationId xmlns:a16="http://schemas.microsoft.com/office/drawing/2014/main" id="{552FF156-9FE1-3DDF-9A7C-2E5525FC0C22}"/>
              </a:ext>
            </a:extLst>
          </p:cNvPr>
          <p:cNvSpPr/>
          <p:nvPr/>
        </p:nvSpPr>
        <p:spPr bwMode="auto">
          <a:xfrm>
            <a:off x="3436690" y="4083883"/>
            <a:ext cx="1267968" cy="1155337"/>
          </a:xfrm>
          <a:prstGeom prst="roundRect">
            <a:avLst/>
          </a:prstGeom>
          <a:solidFill>
            <a:schemeClr val="accent1">
              <a:lumMod val="40000"/>
              <a:lumOff val="60000"/>
            </a:schemeClr>
          </a:solidFill>
          <a:ln>
            <a:solidFill>
              <a:schemeClr val="accent1"/>
            </a:solidFill>
            <a:headEnd/>
            <a:tailEnd/>
          </a:ln>
        </p:spPr>
        <p:style>
          <a:lnRef idx="2">
            <a:schemeClr val="accent3"/>
          </a:lnRef>
          <a:fillRef idx="1">
            <a:schemeClr val="lt1"/>
          </a:fillRef>
          <a:effectRef idx="0">
            <a:schemeClr val="accent3"/>
          </a:effectRef>
          <a:fontRef idx="minor">
            <a:schemeClr val="dk1"/>
          </a:fontRef>
        </p:style>
        <p:txBody>
          <a:bodyPr lIns="91440" tIns="45720" rIns="91440" bIns="45720" rtlCol="0" anchor="b">
            <a:prstTxWarp prst="textNoShape">
              <a:avLst/>
            </a:prstTxWarp>
          </a:bodyPr>
          <a:lstStyle/>
          <a:p>
            <a:pPr algn="ctr">
              <a:spcBef>
                <a:spcPct val="0"/>
              </a:spcBef>
            </a:pPr>
            <a:r>
              <a:rPr lang="en-US" sz="1600" err="1">
                <a:solidFill>
                  <a:srgbClr val="000000"/>
                </a:solidFill>
                <a:cs typeface="Calibri"/>
              </a:rPr>
              <a:t>Gaussain</a:t>
            </a:r>
            <a:r>
              <a:rPr lang="en-US" sz="1600">
                <a:solidFill>
                  <a:srgbClr val="000000"/>
                </a:solidFill>
                <a:cs typeface="Calibri"/>
              </a:rPr>
              <a:t> Process Model     mix width</a:t>
            </a:r>
          </a:p>
        </p:txBody>
      </p:sp>
      <p:sp>
        <p:nvSpPr>
          <p:cNvPr id="6" name="Rectangle: Rounded Corners 5">
            <a:extLst>
              <a:ext uri="{FF2B5EF4-FFF2-40B4-BE49-F238E27FC236}">
                <a16:creationId xmlns:a16="http://schemas.microsoft.com/office/drawing/2014/main" id="{56DCF015-9F6F-BE52-FCC7-9D790543E9FF}"/>
              </a:ext>
            </a:extLst>
          </p:cNvPr>
          <p:cNvSpPr/>
          <p:nvPr/>
        </p:nvSpPr>
        <p:spPr bwMode="auto">
          <a:xfrm>
            <a:off x="5047776" y="2421997"/>
            <a:ext cx="1267968" cy="640080"/>
          </a:xfrm>
          <a:prstGeom prst="roundRect">
            <a:avLst/>
          </a:prstGeom>
          <a:solidFill>
            <a:schemeClr val="accent4">
              <a:lumMod val="40000"/>
              <a:lumOff val="60000"/>
            </a:schemeClr>
          </a:solidFill>
          <a:ln>
            <a:solidFill>
              <a:schemeClr val="accent4"/>
            </a:solidFill>
            <a:headEnd/>
            <a:tailEnd/>
          </a:ln>
        </p:spPr>
        <p:style>
          <a:lnRef idx="2">
            <a:schemeClr val="accent3"/>
          </a:lnRef>
          <a:fillRef idx="1">
            <a:schemeClr val="lt1"/>
          </a:fillRef>
          <a:effectRef idx="0">
            <a:schemeClr val="accent3"/>
          </a:effectRef>
          <a:fontRef idx="minor">
            <a:schemeClr val="dk1"/>
          </a:fontRef>
        </p:style>
        <p:txBody>
          <a:bodyPr lIns="91440" tIns="45720" rIns="91440" bIns="45720" rtlCol="0" anchor="b">
            <a:prstTxWarp prst="textNoShape">
              <a:avLst/>
            </a:prstTxWarp>
          </a:bodyPr>
          <a:lstStyle/>
          <a:p>
            <a:pPr algn="ctr">
              <a:spcBef>
                <a:spcPct val="0"/>
              </a:spcBef>
            </a:pPr>
            <a:r>
              <a:rPr lang="en-US" sz="1600">
                <a:solidFill>
                  <a:srgbClr val="000000"/>
                </a:solidFill>
                <a:cs typeface="Calibri"/>
              </a:rPr>
              <a:t>Atwood number</a:t>
            </a:r>
          </a:p>
        </p:txBody>
      </p:sp>
      <p:sp>
        <p:nvSpPr>
          <p:cNvPr id="10" name="Rectangle: Rounded Corners 9">
            <a:extLst>
              <a:ext uri="{FF2B5EF4-FFF2-40B4-BE49-F238E27FC236}">
                <a16:creationId xmlns:a16="http://schemas.microsoft.com/office/drawing/2014/main" id="{7B765850-5477-3FA1-1800-BD204CC7D3CC}"/>
              </a:ext>
            </a:extLst>
          </p:cNvPr>
          <p:cNvSpPr/>
          <p:nvPr/>
        </p:nvSpPr>
        <p:spPr bwMode="auto">
          <a:xfrm>
            <a:off x="5047775" y="3125940"/>
            <a:ext cx="1267968" cy="640080"/>
          </a:xfrm>
          <a:prstGeom prst="roundRect">
            <a:avLst/>
          </a:prstGeom>
          <a:solidFill>
            <a:schemeClr val="accent4">
              <a:lumMod val="40000"/>
              <a:lumOff val="60000"/>
            </a:schemeClr>
          </a:solidFill>
          <a:ln>
            <a:solidFill>
              <a:schemeClr val="accent4"/>
            </a:solidFill>
            <a:headEnd/>
            <a:tailEnd/>
          </a:ln>
        </p:spPr>
        <p:style>
          <a:lnRef idx="2">
            <a:schemeClr val="accent3"/>
          </a:lnRef>
          <a:fillRef idx="1">
            <a:schemeClr val="lt1"/>
          </a:fillRef>
          <a:effectRef idx="0">
            <a:schemeClr val="accent3"/>
          </a:effectRef>
          <a:fontRef idx="minor">
            <a:schemeClr val="dk1"/>
          </a:fontRef>
        </p:style>
        <p:txBody>
          <a:bodyPr lIns="91440" tIns="45720" rIns="91440" bIns="45720" rtlCol="0" anchor="b">
            <a:prstTxWarp prst="textNoShape">
              <a:avLst/>
            </a:prstTxWarp>
          </a:bodyPr>
          <a:lstStyle/>
          <a:p>
            <a:pPr algn="ctr">
              <a:spcBef>
                <a:spcPct val="0"/>
              </a:spcBef>
            </a:pPr>
            <a:r>
              <a:rPr lang="en-US" sz="1600">
                <a:solidFill>
                  <a:srgbClr val="000000"/>
                </a:solidFill>
                <a:cs typeface="Calibri"/>
              </a:rPr>
              <a:t>Velocity magnitude</a:t>
            </a:r>
          </a:p>
        </p:txBody>
      </p:sp>
      <p:sp>
        <p:nvSpPr>
          <p:cNvPr id="11" name="Rectangle: Rounded Corners 10">
            <a:extLst>
              <a:ext uri="{FF2B5EF4-FFF2-40B4-BE49-F238E27FC236}">
                <a16:creationId xmlns:a16="http://schemas.microsoft.com/office/drawing/2014/main" id="{A907C2F9-1E71-7E2F-12D8-34E436D50E19}"/>
              </a:ext>
            </a:extLst>
          </p:cNvPr>
          <p:cNvSpPr/>
          <p:nvPr/>
        </p:nvSpPr>
        <p:spPr bwMode="auto">
          <a:xfrm>
            <a:off x="5047774" y="3844396"/>
            <a:ext cx="1267968" cy="640080"/>
          </a:xfrm>
          <a:prstGeom prst="roundRect">
            <a:avLst/>
          </a:prstGeom>
          <a:solidFill>
            <a:schemeClr val="accent4">
              <a:lumMod val="40000"/>
              <a:lumOff val="60000"/>
            </a:schemeClr>
          </a:solidFill>
          <a:ln>
            <a:solidFill>
              <a:schemeClr val="accent4"/>
            </a:solidFill>
            <a:headEnd/>
            <a:tailEnd/>
          </a:ln>
        </p:spPr>
        <p:style>
          <a:lnRef idx="2">
            <a:schemeClr val="accent3"/>
          </a:lnRef>
          <a:fillRef idx="1">
            <a:schemeClr val="lt1"/>
          </a:fillRef>
          <a:effectRef idx="0">
            <a:schemeClr val="accent3"/>
          </a:effectRef>
          <a:fontRef idx="minor">
            <a:schemeClr val="dk1"/>
          </a:fontRef>
        </p:style>
        <p:txBody>
          <a:bodyPr lIns="91440" tIns="45720" rIns="91440" bIns="45720" rtlCol="0" anchor="b">
            <a:prstTxWarp prst="textNoShape">
              <a:avLst/>
            </a:prstTxWarp>
          </a:bodyPr>
          <a:lstStyle/>
          <a:p>
            <a:pPr algn="ctr">
              <a:spcBef>
                <a:spcPct val="0"/>
              </a:spcBef>
            </a:pPr>
            <a:endParaRPr lang="en-US" sz="5800">
              <a:latin typeface="Cambria Math"/>
              <a:ea typeface="Cambria Math"/>
              <a:cs typeface="Calibri"/>
            </a:endParaRPr>
          </a:p>
        </p:txBody>
      </p:sp>
      <p:sp>
        <p:nvSpPr>
          <p:cNvPr id="15" name="TextBox 14">
            <a:extLst>
              <a:ext uri="{FF2B5EF4-FFF2-40B4-BE49-F238E27FC236}">
                <a16:creationId xmlns:a16="http://schemas.microsoft.com/office/drawing/2014/main" id="{150F68E0-2FEE-A342-6A82-BD5CCC1A7DDB}"/>
              </a:ext>
            </a:extLst>
          </p:cNvPr>
          <p:cNvSpPr txBox="1"/>
          <p:nvPr/>
        </p:nvSpPr>
        <p:spPr>
          <a:xfrm>
            <a:off x="5423117" y="3708689"/>
            <a:ext cx="883920"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mbria Math"/>
                <a:ea typeface="Cambria Math"/>
              </a:rPr>
              <a:t>σ</a:t>
            </a:r>
            <a:endParaRPr lang="en-US" sz="4400"/>
          </a:p>
          <a:p>
            <a:pPr algn="l"/>
            <a:endParaRPr lang="en-US">
              <a:cs typeface="Calibri"/>
            </a:endParaRPr>
          </a:p>
        </p:txBody>
      </p:sp>
      <p:sp>
        <p:nvSpPr>
          <p:cNvPr id="17" name="Rectangle: Rounded Corners 16">
            <a:extLst>
              <a:ext uri="{FF2B5EF4-FFF2-40B4-BE49-F238E27FC236}">
                <a16:creationId xmlns:a16="http://schemas.microsoft.com/office/drawing/2014/main" id="{5063BB32-00A0-25BE-AD28-2529553191A3}"/>
              </a:ext>
            </a:extLst>
          </p:cNvPr>
          <p:cNvSpPr/>
          <p:nvPr/>
        </p:nvSpPr>
        <p:spPr bwMode="auto">
          <a:xfrm>
            <a:off x="1640114" y="1854200"/>
            <a:ext cx="1538514" cy="3853542"/>
          </a:xfrm>
          <a:prstGeom prst="roundRect">
            <a:avLst/>
          </a:prstGeom>
          <a:noFill/>
          <a:ln>
            <a:solidFill>
              <a:schemeClr val="bg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9" name="Rectangle: Rounded Corners 18">
            <a:extLst>
              <a:ext uri="{FF2B5EF4-FFF2-40B4-BE49-F238E27FC236}">
                <a16:creationId xmlns:a16="http://schemas.microsoft.com/office/drawing/2014/main" id="{EE894C63-248E-A799-BCF8-02F641CB4D08}"/>
              </a:ext>
            </a:extLst>
          </p:cNvPr>
          <p:cNvSpPr/>
          <p:nvPr/>
        </p:nvSpPr>
        <p:spPr bwMode="auto">
          <a:xfrm>
            <a:off x="3294742" y="1854199"/>
            <a:ext cx="1538514" cy="3846285"/>
          </a:xfrm>
          <a:prstGeom prst="roundRect">
            <a:avLst/>
          </a:prstGeom>
          <a:noFill/>
          <a:ln>
            <a:solidFill>
              <a:schemeClr val="bg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0" name="Rectangle: Rounded Corners 19">
            <a:extLst>
              <a:ext uri="{FF2B5EF4-FFF2-40B4-BE49-F238E27FC236}">
                <a16:creationId xmlns:a16="http://schemas.microsoft.com/office/drawing/2014/main" id="{7508DD60-C4D0-E9C6-8DDC-A1BA91B18EF6}"/>
              </a:ext>
            </a:extLst>
          </p:cNvPr>
          <p:cNvSpPr/>
          <p:nvPr/>
        </p:nvSpPr>
        <p:spPr bwMode="auto">
          <a:xfrm>
            <a:off x="4913085" y="1854199"/>
            <a:ext cx="1538514" cy="3846285"/>
          </a:xfrm>
          <a:prstGeom prst="roundRect">
            <a:avLst/>
          </a:prstGeom>
          <a:noFill/>
          <a:ln>
            <a:solidFill>
              <a:schemeClr val="bg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1" name="TextBox 20">
            <a:extLst>
              <a:ext uri="{FF2B5EF4-FFF2-40B4-BE49-F238E27FC236}">
                <a16:creationId xmlns:a16="http://schemas.microsoft.com/office/drawing/2014/main" id="{9C8390C2-F99F-61F8-8514-475214F0E1F3}"/>
              </a:ext>
            </a:extLst>
          </p:cNvPr>
          <p:cNvSpPr txBox="1"/>
          <p:nvPr/>
        </p:nvSpPr>
        <p:spPr>
          <a:xfrm>
            <a:off x="2039256" y="1937656"/>
            <a:ext cx="7474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Priors</a:t>
            </a:r>
            <a:endParaRPr lang="en-US">
              <a:solidFill>
                <a:schemeClr val="bg1"/>
              </a:solidFill>
            </a:endParaRPr>
          </a:p>
        </p:txBody>
      </p:sp>
      <p:sp>
        <p:nvSpPr>
          <p:cNvPr id="22" name="TextBox 21">
            <a:extLst>
              <a:ext uri="{FF2B5EF4-FFF2-40B4-BE49-F238E27FC236}">
                <a16:creationId xmlns:a16="http://schemas.microsoft.com/office/drawing/2014/main" id="{69E195D1-CC3A-7253-B711-13FD88DB05AE}"/>
              </a:ext>
            </a:extLst>
          </p:cNvPr>
          <p:cNvSpPr txBox="1"/>
          <p:nvPr/>
        </p:nvSpPr>
        <p:spPr>
          <a:xfrm>
            <a:off x="3512455" y="1937655"/>
            <a:ext cx="11901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Likelihood</a:t>
            </a:r>
          </a:p>
        </p:txBody>
      </p:sp>
      <p:sp>
        <p:nvSpPr>
          <p:cNvPr id="23" name="TextBox 22">
            <a:extLst>
              <a:ext uri="{FF2B5EF4-FFF2-40B4-BE49-F238E27FC236}">
                <a16:creationId xmlns:a16="http://schemas.microsoft.com/office/drawing/2014/main" id="{8A1D265B-FFD0-117D-627F-33C64A8F0BBC}"/>
              </a:ext>
            </a:extLst>
          </p:cNvPr>
          <p:cNvSpPr txBox="1"/>
          <p:nvPr/>
        </p:nvSpPr>
        <p:spPr>
          <a:xfrm>
            <a:off x="5181597" y="1937654"/>
            <a:ext cx="11901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Posterior</a:t>
            </a:r>
          </a:p>
        </p:txBody>
      </p:sp>
      <p:pic>
        <p:nvPicPr>
          <p:cNvPr id="5" name="Picture 4">
            <a:extLst>
              <a:ext uri="{FF2B5EF4-FFF2-40B4-BE49-F238E27FC236}">
                <a16:creationId xmlns:a16="http://schemas.microsoft.com/office/drawing/2014/main" id="{266E6E5D-591E-92C3-1EBD-2FB67FF96B57}"/>
              </a:ext>
            </a:extLst>
          </p:cNvPr>
          <p:cNvPicPr>
            <a:picLocks noChangeAspect="1"/>
          </p:cNvPicPr>
          <p:nvPr/>
        </p:nvPicPr>
        <p:blipFill>
          <a:blip r:embed="rId4"/>
          <a:stretch>
            <a:fillRect/>
          </a:stretch>
        </p:blipFill>
        <p:spPr>
          <a:xfrm>
            <a:off x="7140577" y="3667577"/>
            <a:ext cx="4674507" cy="575130"/>
          </a:xfrm>
          <a:prstGeom prst="rect">
            <a:avLst/>
          </a:prstGeom>
        </p:spPr>
      </p:pic>
      <p:pic>
        <p:nvPicPr>
          <p:cNvPr id="7" name="Picture 6">
            <a:extLst>
              <a:ext uri="{FF2B5EF4-FFF2-40B4-BE49-F238E27FC236}">
                <a16:creationId xmlns:a16="http://schemas.microsoft.com/office/drawing/2014/main" id="{B28954FE-064A-E1FE-B27B-3AB279DE55FC}"/>
              </a:ext>
            </a:extLst>
          </p:cNvPr>
          <p:cNvPicPr>
            <a:picLocks noChangeAspect="1"/>
          </p:cNvPicPr>
          <p:nvPr/>
        </p:nvPicPr>
        <p:blipFill>
          <a:blip r:embed="rId5"/>
          <a:stretch>
            <a:fillRect/>
          </a:stretch>
        </p:blipFill>
        <p:spPr>
          <a:xfrm>
            <a:off x="7399564" y="4662033"/>
            <a:ext cx="4156529" cy="676275"/>
          </a:xfrm>
          <a:prstGeom prst="rect">
            <a:avLst/>
          </a:prstGeom>
        </p:spPr>
      </p:pic>
      <p:pic>
        <p:nvPicPr>
          <p:cNvPr id="18" name="Picture 17">
            <a:extLst>
              <a:ext uri="{FF2B5EF4-FFF2-40B4-BE49-F238E27FC236}">
                <a16:creationId xmlns:a16="http://schemas.microsoft.com/office/drawing/2014/main" id="{7FA945CE-EC42-591A-851D-52478D869CDB}"/>
              </a:ext>
            </a:extLst>
          </p:cNvPr>
          <p:cNvPicPr>
            <a:picLocks noChangeAspect="1"/>
          </p:cNvPicPr>
          <p:nvPr/>
        </p:nvPicPr>
        <p:blipFill>
          <a:blip r:embed="rId6"/>
          <a:stretch>
            <a:fillRect/>
          </a:stretch>
        </p:blipFill>
        <p:spPr>
          <a:xfrm>
            <a:off x="7196818" y="2505301"/>
            <a:ext cx="4337050" cy="395968"/>
          </a:xfrm>
          <a:prstGeom prst="rect">
            <a:avLst/>
          </a:prstGeom>
        </p:spPr>
      </p:pic>
      <p:pic>
        <p:nvPicPr>
          <p:cNvPr id="24" name="Picture 23">
            <a:extLst>
              <a:ext uri="{FF2B5EF4-FFF2-40B4-BE49-F238E27FC236}">
                <a16:creationId xmlns:a16="http://schemas.microsoft.com/office/drawing/2014/main" id="{CE53918A-F1E4-B394-91DC-77C9CA5D2FFE}"/>
              </a:ext>
            </a:extLst>
          </p:cNvPr>
          <p:cNvPicPr>
            <a:picLocks noChangeAspect="1"/>
          </p:cNvPicPr>
          <p:nvPr/>
        </p:nvPicPr>
        <p:blipFill>
          <a:blip r:embed="rId7"/>
          <a:stretch>
            <a:fillRect/>
          </a:stretch>
        </p:blipFill>
        <p:spPr>
          <a:xfrm>
            <a:off x="6909028" y="2904444"/>
            <a:ext cx="4673146" cy="316139"/>
          </a:xfrm>
          <a:prstGeom prst="rect">
            <a:avLst/>
          </a:prstGeom>
        </p:spPr>
      </p:pic>
      <p:pic>
        <p:nvPicPr>
          <p:cNvPr id="26" name="Picture 25">
            <a:extLst>
              <a:ext uri="{FF2B5EF4-FFF2-40B4-BE49-F238E27FC236}">
                <a16:creationId xmlns:a16="http://schemas.microsoft.com/office/drawing/2014/main" id="{1DB2A0E4-67CC-037F-55A3-7C3396EE96D3}"/>
              </a:ext>
            </a:extLst>
          </p:cNvPr>
          <p:cNvPicPr>
            <a:picLocks noChangeAspect="1"/>
          </p:cNvPicPr>
          <p:nvPr/>
        </p:nvPicPr>
        <p:blipFill>
          <a:blip r:embed="rId8"/>
          <a:srcRect r="282" b="352"/>
          <a:stretch/>
        </p:blipFill>
        <p:spPr>
          <a:xfrm>
            <a:off x="1843088" y="4699679"/>
            <a:ext cx="1176133" cy="898532"/>
          </a:xfrm>
          <a:prstGeom prst="rect">
            <a:avLst/>
          </a:prstGeom>
        </p:spPr>
      </p:pic>
      <p:pic>
        <p:nvPicPr>
          <p:cNvPr id="27" name="Picture 26">
            <a:extLst>
              <a:ext uri="{FF2B5EF4-FFF2-40B4-BE49-F238E27FC236}">
                <a16:creationId xmlns:a16="http://schemas.microsoft.com/office/drawing/2014/main" id="{F4420126-5235-58E6-CDD4-1AE8B9BEC889}"/>
              </a:ext>
            </a:extLst>
          </p:cNvPr>
          <p:cNvPicPr>
            <a:picLocks noChangeAspect="1"/>
          </p:cNvPicPr>
          <p:nvPr/>
        </p:nvPicPr>
        <p:blipFill>
          <a:blip r:embed="rId9"/>
          <a:stretch>
            <a:fillRect/>
          </a:stretch>
        </p:blipFill>
        <p:spPr>
          <a:xfrm>
            <a:off x="5019674" y="4640261"/>
            <a:ext cx="1325337" cy="915761"/>
          </a:xfrm>
          <a:prstGeom prst="rect">
            <a:avLst/>
          </a:prstGeom>
        </p:spPr>
      </p:pic>
      <p:sp>
        <p:nvSpPr>
          <p:cNvPr id="25" name="TextBox 24">
            <a:extLst>
              <a:ext uri="{FF2B5EF4-FFF2-40B4-BE49-F238E27FC236}">
                <a16:creationId xmlns:a16="http://schemas.microsoft.com/office/drawing/2014/main" id="{98899BCD-4C3C-6E83-84AD-6B2BFDD33322}"/>
              </a:ext>
            </a:extLst>
          </p:cNvPr>
          <p:cNvSpPr txBox="1"/>
          <p:nvPr/>
        </p:nvSpPr>
        <p:spPr>
          <a:xfrm>
            <a:off x="7286171" y="1567543"/>
            <a:ext cx="41510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MCMC Sampling with IBIS and Psuade</a:t>
            </a:r>
            <a:endParaRPr lang="en-US" sz="2000"/>
          </a:p>
        </p:txBody>
      </p:sp>
    </p:spTree>
    <p:extLst>
      <p:ext uri="{BB962C8B-B14F-4D97-AF65-F5344CB8AC3E}">
        <p14:creationId xmlns:p14="http://schemas.microsoft.com/office/powerpoint/2010/main" val="2044833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9FCE-53C3-F0D0-06CD-77F0F1CF2716}"/>
              </a:ext>
            </a:extLst>
          </p:cNvPr>
          <p:cNvSpPr>
            <a:spLocks noGrp="1"/>
          </p:cNvSpPr>
          <p:nvPr>
            <p:ph type="title"/>
          </p:nvPr>
        </p:nvSpPr>
        <p:spPr/>
        <p:txBody>
          <a:bodyPr/>
          <a:lstStyle/>
          <a:p>
            <a:r>
              <a:rPr lang="en-US"/>
              <a:t>Training data is fitted by a selected Gaussian process in PSUADE</a:t>
            </a:r>
          </a:p>
        </p:txBody>
      </p:sp>
      <p:pic>
        <p:nvPicPr>
          <p:cNvPr id="5" name="Content Placeholder 4">
            <a:extLst>
              <a:ext uri="{FF2B5EF4-FFF2-40B4-BE49-F238E27FC236}">
                <a16:creationId xmlns:a16="http://schemas.microsoft.com/office/drawing/2014/main" id="{7E18C9BD-988D-511E-2AD2-33E10AFD076E}"/>
              </a:ext>
            </a:extLst>
          </p:cNvPr>
          <p:cNvPicPr>
            <a:picLocks noGrp="1" noChangeAspect="1"/>
          </p:cNvPicPr>
          <p:nvPr>
            <p:ph idx="1"/>
          </p:nvPr>
        </p:nvPicPr>
        <p:blipFill>
          <a:blip r:embed="rId2"/>
          <a:stretch>
            <a:fillRect/>
          </a:stretch>
        </p:blipFill>
        <p:spPr>
          <a:xfrm>
            <a:off x="700881" y="2086769"/>
            <a:ext cx="5130800" cy="3581400"/>
          </a:xfrm>
          <a:prstGeom prst="rect">
            <a:avLst/>
          </a:prstGeom>
        </p:spPr>
      </p:pic>
      <p:pic>
        <p:nvPicPr>
          <p:cNvPr id="6" name="Picture 2">
            <a:extLst>
              <a:ext uri="{FF2B5EF4-FFF2-40B4-BE49-F238E27FC236}">
                <a16:creationId xmlns:a16="http://schemas.microsoft.com/office/drawing/2014/main" id="{0E324522-C67D-BE07-AF52-6F35AAB1F8D5}"/>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tretch>
            <a:fillRect/>
          </a:stretch>
        </p:blipFill>
        <p:spPr bwMode="auto">
          <a:xfrm>
            <a:off x="6291263" y="2194183"/>
            <a:ext cx="5291137" cy="3366571"/>
          </a:xfrm>
          <a:prstGeom prst="rect">
            <a:avLst/>
          </a:prstGeom>
          <a:solidFill>
            <a:srgbClr val="FFFFFF"/>
          </a:solidFill>
        </p:spPr>
      </p:pic>
    </p:spTree>
    <p:extLst>
      <p:ext uri="{BB962C8B-B14F-4D97-AF65-F5344CB8AC3E}">
        <p14:creationId xmlns:p14="http://schemas.microsoft.com/office/powerpoint/2010/main" val="1163265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786BB6C-A4A5-8E81-5A34-59EEDE4177FD}"/>
              </a:ext>
            </a:extLst>
          </p:cNvPr>
          <p:cNvPicPr>
            <a:picLocks noGrp="1" noChangeAspect="1"/>
          </p:cNvPicPr>
          <p:nvPr>
            <p:ph idx="1"/>
          </p:nvPr>
        </p:nvPicPr>
        <p:blipFill>
          <a:blip r:embed="rId2"/>
          <a:stretch>
            <a:fillRect/>
          </a:stretch>
        </p:blipFill>
        <p:spPr>
          <a:xfrm>
            <a:off x="1635192" y="1441524"/>
            <a:ext cx="8921616" cy="4906889"/>
          </a:xfrm>
          <a:prstGeom prst="rect">
            <a:avLst/>
          </a:prstGeom>
          <a:noFill/>
        </p:spPr>
      </p:pic>
      <p:sp>
        <p:nvSpPr>
          <p:cNvPr id="2" name="Title 1">
            <a:extLst>
              <a:ext uri="{FF2B5EF4-FFF2-40B4-BE49-F238E27FC236}">
                <a16:creationId xmlns:a16="http://schemas.microsoft.com/office/drawing/2014/main" id="{1386EC07-A1D2-C4C6-8C82-FA9B5D63DB77}"/>
              </a:ext>
            </a:extLst>
          </p:cNvPr>
          <p:cNvSpPr>
            <a:spLocks noGrp="1"/>
          </p:cNvSpPr>
          <p:nvPr>
            <p:ph type="title"/>
          </p:nvPr>
        </p:nvSpPr>
        <p:spPr>
          <a:xfrm>
            <a:off x="609600" y="219514"/>
            <a:ext cx="10972800" cy="1008771"/>
          </a:xfrm>
        </p:spPr>
        <p:txBody>
          <a:bodyPr anchor="ctr">
            <a:normAutofit/>
          </a:bodyPr>
          <a:lstStyle/>
          <a:p>
            <a:r>
              <a:rPr lang="en-US"/>
              <a:t>The visualization of the errors of the selected Gaussian process</a:t>
            </a:r>
          </a:p>
        </p:txBody>
      </p:sp>
    </p:spTree>
    <p:extLst>
      <p:ext uri="{BB962C8B-B14F-4D97-AF65-F5344CB8AC3E}">
        <p14:creationId xmlns:p14="http://schemas.microsoft.com/office/powerpoint/2010/main" val="1308232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C3A8B3-17D6-85A1-4FB6-387C17FF97B1}"/>
              </a:ext>
            </a:extLst>
          </p:cNvPr>
          <p:cNvSpPr>
            <a:spLocks noGrp="1"/>
          </p:cNvSpPr>
          <p:nvPr>
            <p:ph type="title"/>
          </p:nvPr>
        </p:nvSpPr>
        <p:spPr>
          <a:xfrm>
            <a:off x="609600" y="220136"/>
            <a:ext cx="10972800" cy="1005840"/>
          </a:xfrm>
        </p:spPr>
        <p:txBody>
          <a:bodyPr/>
          <a:lstStyle/>
          <a:p>
            <a:r>
              <a:rPr lang="en-US"/>
              <a:t>Bayesian inference based on prior information and high-resolution experiments to reach to a better belief and posterior </a:t>
            </a:r>
          </a:p>
        </p:txBody>
      </p:sp>
      <p:pic>
        <p:nvPicPr>
          <p:cNvPr id="4" name="Content Placeholder 3">
            <a:extLst>
              <a:ext uri="{FF2B5EF4-FFF2-40B4-BE49-F238E27FC236}">
                <a16:creationId xmlns:a16="http://schemas.microsoft.com/office/drawing/2014/main" id="{DC73911F-652A-16BF-1752-F5A8FF30D4E8}"/>
              </a:ext>
            </a:extLst>
          </p:cNvPr>
          <p:cNvPicPr>
            <a:picLocks noGrp="1" noChangeAspect="1"/>
          </p:cNvPicPr>
          <p:nvPr>
            <p:ph idx="1"/>
          </p:nvPr>
        </p:nvPicPr>
        <p:blipFill>
          <a:blip r:embed="rId2"/>
          <a:stretch>
            <a:fillRect/>
          </a:stretch>
        </p:blipFill>
        <p:spPr>
          <a:xfrm>
            <a:off x="1031081" y="2321719"/>
            <a:ext cx="4470400" cy="3111500"/>
          </a:xfrm>
          <a:prstGeom prst="rect">
            <a:avLst/>
          </a:prstGeom>
        </p:spPr>
      </p:pic>
      <p:pic>
        <p:nvPicPr>
          <p:cNvPr id="4100" name="Picture 4">
            <a:extLst>
              <a:ext uri="{FF2B5EF4-FFF2-40B4-BE49-F238E27FC236}">
                <a16:creationId xmlns:a16="http://schemas.microsoft.com/office/drawing/2014/main" id="{3C9F9389-E88B-1340-B85B-40AB60BE5BD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6291263" y="2121587"/>
            <a:ext cx="5291137" cy="351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688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0FB913-7258-F026-CDBD-13C48CCAF917}"/>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Gaussian process model fit with scikit-learn</a:t>
            </a:r>
            <a:endParaRPr lang="en-US"/>
          </a:p>
        </p:txBody>
      </p:sp>
      <p:pic>
        <p:nvPicPr>
          <p:cNvPr id="4" name="Picture 3">
            <a:extLst>
              <a:ext uri="{FF2B5EF4-FFF2-40B4-BE49-F238E27FC236}">
                <a16:creationId xmlns:a16="http://schemas.microsoft.com/office/drawing/2014/main" id="{9FB4F8F0-B6A1-36A5-A579-5C06C5888472}"/>
              </a:ext>
            </a:extLst>
          </p:cNvPr>
          <p:cNvPicPr>
            <a:picLocks noChangeAspect="1"/>
          </p:cNvPicPr>
          <p:nvPr/>
        </p:nvPicPr>
        <p:blipFill>
          <a:blip r:embed="rId2"/>
          <a:stretch>
            <a:fillRect/>
          </a:stretch>
        </p:blipFill>
        <p:spPr>
          <a:xfrm>
            <a:off x="1092954" y="2312004"/>
            <a:ext cx="4534123" cy="4037686"/>
          </a:xfrm>
          <a:prstGeom prst="rect">
            <a:avLst/>
          </a:prstGeom>
        </p:spPr>
      </p:pic>
      <p:pic>
        <p:nvPicPr>
          <p:cNvPr id="6" name="Picture 5">
            <a:extLst>
              <a:ext uri="{FF2B5EF4-FFF2-40B4-BE49-F238E27FC236}">
                <a16:creationId xmlns:a16="http://schemas.microsoft.com/office/drawing/2014/main" id="{ED530064-581B-1D44-2F4C-7A513A0AC514}"/>
              </a:ext>
            </a:extLst>
          </p:cNvPr>
          <p:cNvPicPr>
            <a:picLocks noChangeAspect="1"/>
          </p:cNvPicPr>
          <p:nvPr/>
        </p:nvPicPr>
        <p:blipFill>
          <a:blip r:embed="rId3"/>
          <a:stretch>
            <a:fillRect/>
          </a:stretch>
        </p:blipFill>
        <p:spPr>
          <a:xfrm>
            <a:off x="6688632" y="2550921"/>
            <a:ext cx="4410414" cy="3244968"/>
          </a:xfrm>
          <a:prstGeom prst="rect">
            <a:avLst/>
          </a:prstGeom>
        </p:spPr>
      </p:pic>
      <p:sp>
        <p:nvSpPr>
          <p:cNvPr id="7" name="TextBox 6">
            <a:extLst>
              <a:ext uri="{FF2B5EF4-FFF2-40B4-BE49-F238E27FC236}">
                <a16:creationId xmlns:a16="http://schemas.microsoft.com/office/drawing/2014/main" id="{E39B8F55-5E1A-EB68-4761-CCAD197E4903}"/>
              </a:ext>
            </a:extLst>
          </p:cNvPr>
          <p:cNvSpPr txBox="1"/>
          <p:nvPr/>
        </p:nvSpPr>
        <p:spPr>
          <a:xfrm>
            <a:off x="1420837" y="1874114"/>
            <a:ext cx="3559126" cy="369332"/>
          </a:xfrm>
          <a:prstGeom prst="rect">
            <a:avLst/>
          </a:prstGeom>
          <a:noFill/>
        </p:spPr>
        <p:txBody>
          <a:bodyPr wrap="square" rtlCol="0">
            <a:spAutoFit/>
          </a:bodyPr>
          <a:lstStyle/>
          <a:p>
            <a:pPr algn="ctr"/>
            <a:r>
              <a:rPr lang="en-US"/>
              <a:t>GP Predictions for Mixing Width</a:t>
            </a:r>
          </a:p>
        </p:txBody>
      </p:sp>
      <p:sp>
        <p:nvSpPr>
          <p:cNvPr id="8" name="TextBox 7">
            <a:extLst>
              <a:ext uri="{FF2B5EF4-FFF2-40B4-BE49-F238E27FC236}">
                <a16:creationId xmlns:a16="http://schemas.microsoft.com/office/drawing/2014/main" id="{53606F35-7D70-E549-E3FE-0B7A0D1D1A64}"/>
              </a:ext>
            </a:extLst>
          </p:cNvPr>
          <p:cNvSpPr txBox="1"/>
          <p:nvPr/>
        </p:nvSpPr>
        <p:spPr>
          <a:xfrm>
            <a:off x="7212039" y="1942672"/>
            <a:ext cx="3559126" cy="369332"/>
          </a:xfrm>
          <a:prstGeom prst="rect">
            <a:avLst/>
          </a:prstGeom>
          <a:noFill/>
        </p:spPr>
        <p:txBody>
          <a:bodyPr wrap="square" rtlCol="0">
            <a:spAutoFit/>
          </a:bodyPr>
          <a:lstStyle/>
          <a:p>
            <a:pPr algn="ctr"/>
            <a:r>
              <a:rPr lang="en-US"/>
              <a:t>Leave-One-Out Cross Validation</a:t>
            </a:r>
          </a:p>
        </p:txBody>
      </p:sp>
    </p:spTree>
    <p:extLst>
      <p:ext uri="{BB962C8B-B14F-4D97-AF65-F5344CB8AC3E}">
        <p14:creationId xmlns:p14="http://schemas.microsoft.com/office/powerpoint/2010/main" val="2249373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7A57E-AA1C-B6A5-AB14-2F1DE4615837}"/>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Bayesian inference results with IBIS</a:t>
            </a:r>
            <a:endParaRPr lang="en-US"/>
          </a:p>
        </p:txBody>
      </p:sp>
      <p:pic>
        <p:nvPicPr>
          <p:cNvPr id="5" name="Picture 4">
            <a:extLst>
              <a:ext uri="{FF2B5EF4-FFF2-40B4-BE49-F238E27FC236}">
                <a16:creationId xmlns:a16="http://schemas.microsoft.com/office/drawing/2014/main" id="{A77A9A8E-146D-E47D-C29D-E0995D871F3C}"/>
              </a:ext>
            </a:extLst>
          </p:cNvPr>
          <p:cNvPicPr>
            <a:picLocks noChangeAspect="1"/>
          </p:cNvPicPr>
          <p:nvPr/>
        </p:nvPicPr>
        <p:blipFill>
          <a:blip r:embed="rId2"/>
          <a:stretch>
            <a:fillRect/>
          </a:stretch>
        </p:blipFill>
        <p:spPr>
          <a:xfrm>
            <a:off x="1024165" y="2803297"/>
            <a:ext cx="3380016" cy="2361748"/>
          </a:xfrm>
          <a:prstGeom prst="rect">
            <a:avLst/>
          </a:prstGeom>
        </p:spPr>
      </p:pic>
      <p:pic>
        <p:nvPicPr>
          <p:cNvPr id="6" name="Picture 5">
            <a:extLst>
              <a:ext uri="{FF2B5EF4-FFF2-40B4-BE49-F238E27FC236}">
                <a16:creationId xmlns:a16="http://schemas.microsoft.com/office/drawing/2014/main" id="{3255BABB-25CB-0572-C876-964393AD0301}"/>
              </a:ext>
            </a:extLst>
          </p:cNvPr>
          <p:cNvPicPr>
            <a:picLocks noChangeAspect="1"/>
          </p:cNvPicPr>
          <p:nvPr/>
        </p:nvPicPr>
        <p:blipFill>
          <a:blip r:embed="rId3"/>
          <a:stretch>
            <a:fillRect/>
          </a:stretch>
        </p:blipFill>
        <p:spPr>
          <a:xfrm>
            <a:off x="5841319" y="1976891"/>
            <a:ext cx="2381704" cy="1750333"/>
          </a:xfrm>
          <a:prstGeom prst="rect">
            <a:avLst/>
          </a:prstGeom>
        </p:spPr>
      </p:pic>
      <p:pic>
        <p:nvPicPr>
          <p:cNvPr id="7" name="Picture 6">
            <a:extLst>
              <a:ext uri="{FF2B5EF4-FFF2-40B4-BE49-F238E27FC236}">
                <a16:creationId xmlns:a16="http://schemas.microsoft.com/office/drawing/2014/main" id="{61637332-DB11-9BAD-04B1-204121B78E19}"/>
              </a:ext>
            </a:extLst>
          </p:cNvPr>
          <p:cNvPicPr>
            <a:picLocks noChangeAspect="1"/>
          </p:cNvPicPr>
          <p:nvPr/>
        </p:nvPicPr>
        <p:blipFill>
          <a:blip r:embed="rId4"/>
          <a:stretch>
            <a:fillRect/>
          </a:stretch>
        </p:blipFill>
        <p:spPr>
          <a:xfrm>
            <a:off x="5844495" y="4170362"/>
            <a:ext cx="2317297" cy="1666876"/>
          </a:xfrm>
          <a:prstGeom prst="rect">
            <a:avLst/>
          </a:prstGeom>
        </p:spPr>
      </p:pic>
      <p:pic>
        <p:nvPicPr>
          <p:cNvPr id="8" name="Picture 7">
            <a:extLst>
              <a:ext uri="{FF2B5EF4-FFF2-40B4-BE49-F238E27FC236}">
                <a16:creationId xmlns:a16="http://schemas.microsoft.com/office/drawing/2014/main" id="{2B9934DF-8BA2-76D2-F986-992C81D2D9A7}"/>
              </a:ext>
            </a:extLst>
          </p:cNvPr>
          <p:cNvPicPr>
            <a:picLocks noChangeAspect="1"/>
          </p:cNvPicPr>
          <p:nvPr/>
        </p:nvPicPr>
        <p:blipFill>
          <a:blip r:embed="rId5"/>
          <a:stretch>
            <a:fillRect/>
          </a:stretch>
        </p:blipFill>
        <p:spPr>
          <a:xfrm>
            <a:off x="8955087" y="1973943"/>
            <a:ext cx="2496913" cy="1756229"/>
          </a:xfrm>
          <a:prstGeom prst="rect">
            <a:avLst/>
          </a:prstGeom>
        </p:spPr>
      </p:pic>
      <p:pic>
        <p:nvPicPr>
          <p:cNvPr id="9" name="Picture 8">
            <a:extLst>
              <a:ext uri="{FF2B5EF4-FFF2-40B4-BE49-F238E27FC236}">
                <a16:creationId xmlns:a16="http://schemas.microsoft.com/office/drawing/2014/main" id="{79EA2890-9349-3F78-48E6-880C4DED707A}"/>
              </a:ext>
            </a:extLst>
          </p:cNvPr>
          <p:cNvPicPr>
            <a:picLocks noChangeAspect="1"/>
          </p:cNvPicPr>
          <p:nvPr/>
        </p:nvPicPr>
        <p:blipFill>
          <a:blip r:embed="rId6"/>
          <a:stretch>
            <a:fillRect/>
          </a:stretch>
        </p:blipFill>
        <p:spPr>
          <a:xfrm>
            <a:off x="8957582" y="4123871"/>
            <a:ext cx="2491922" cy="1752601"/>
          </a:xfrm>
          <a:prstGeom prst="rect">
            <a:avLst/>
          </a:prstGeom>
        </p:spPr>
      </p:pic>
      <p:sp>
        <p:nvSpPr>
          <p:cNvPr id="10" name="TextBox 9">
            <a:extLst>
              <a:ext uri="{FF2B5EF4-FFF2-40B4-BE49-F238E27FC236}">
                <a16:creationId xmlns:a16="http://schemas.microsoft.com/office/drawing/2014/main" id="{1F2DA671-0206-F533-787F-8E8179471B8C}"/>
              </a:ext>
            </a:extLst>
          </p:cNvPr>
          <p:cNvSpPr txBox="1"/>
          <p:nvPr/>
        </p:nvSpPr>
        <p:spPr>
          <a:xfrm>
            <a:off x="1023256" y="2293256"/>
            <a:ext cx="35197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Posterior Distribution for Mix Width</a:t>
            </a:r>
            <a:endParaRPr lang="en-US"/>
          </a:p>
        </p:txBody>
      </p:sp>
      <p:sp>
        <p:nvSpPr>
          <p:cNvPr id="11" name="TextBox 10">
            <a:extLst>
              <a:ext uri="{FF2B5EF4-FFF2-40B4-BE49-F238E27FC236}">
                <a16:creationId xmlns:a16="http://schemas.microsoft.com/office/drawing/2014/main" id="{8AF1FB23-8D6F-B7AD-E3C5-55A5A5B8BBF9}"/>
              </a:ext>
            </a:extLst>
          </p:cNvPr>
          <p:cNvSpPr txBox="1"/>
          <p:nvPr/>
        </p:nvSpPr>
        <p:spPr>
          <a:xfrm>
            <a:off x="5979885" y="1502228"/>
            <a:ext cx="21408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Atwood number</a:t>
            </a:r>
          </a:p>
        </p:txBody>
      </p:sp>
      <p:sp>
        <p:nvSpPr>
          <p:cNvPr id="12" name="TextBox 11">
            <a:extLst>
              <a:ext uri="{FF2B5EF4-FFF2-40B4-BE49-F238E27FC236}">
                <a16:creationId xmlns:a16="http://schemas.microsoft.com/office/drawing/2014/main" id="{E1658B99-D768-BC4E-0070-DBC2ACFCE15F}"/>
              </a:ext>
            </a:extLst>
          </p:cNvPr>
          <p:cNvSpPr txBox="1"/>
          <p:nvPr/>
        </p:nvSpPr>
        <p:spPr>
          <a:xfrm>
            <a:off x="9129484" y="1502227"/>
            <a:ext cx="21408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Velocity-magnitude</a:t>
            </a:r>
          </a:p>
        </p:txBody>
      </p:sp>
      <p:sp>
        <p:nvSpPr>
          <p:cNvPr id="13" name="TextBox 12">
            <a:extLst>
              <a:ext uri="{FF2B5EF4-FFF2-40B4-BE49-F238E27FC236}">
                <a16:creationId xmlns:a16="http://schemas.microsoft.com/office/drawing/2014/main" id="{2345FA59-FA1C-1015-2E7D-27538B107057}"/>
              </a:ext>
            </a:extLst>
          </p:cNvPr>
          <p:cNvSpPr txBox="1"/>
          <p:nvPr/>
        </p:nvSpPr>
        <p:spPr>
          <a:xfrm>
            <a:off x="6023427" y="3664856"/>
            <a:ext cx="21408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Trace plot</a:t>
            </a:r>
          </a:p>
        </p:txBody>
      </p:sp>
      <p:sp>
        <p:nvSpPr>
          <p:cNvPr id="15" name="TextBox 14">
            <a:extLst>
              <a:ext uri="{FF2B5EF4-FFF2-40B4-BE49-F238E27FC236}">
                <a16:creationId xmlns:a16="http://schemas.microsoft.com/office/drawing/2014/main" id="{A544294A-5A57-F53D-6532-D65D7C96E734}"/>
              </a:ext>
            </a:extLst>
          </p:cNvPr>
          <p:cNvSpPr txBox="1"/>
          <p:nvPr/>
        </p:nvSpPr>
        <p:spPr>
          <a:xfrm>
            <a:off x="9202055" y="3664855"/>
            <a:ext cx="21408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Trace plot</a:t>
            </a:r>
          </a:p>
        </p:txBody>
      </p:sp>
      <p:sp>
        <p:nvSpPr>
          <p:cNvPr id="16" name="TextBox 15">
            <a:extLst>
              <a:ext uri="{FF2B5EF4-FFF2-40B4-BE49-F238E27FC236}">
                <a16:creationId xmlns:a16="http://schemas.microsoft.com/office/drawing/2014/main" id="{CB121CEA-8B70-5796-D3E8-F73A409C4E48}"/>
              </a:ext>
            </a:extLst>
          </p:cNvPr>
          <p:cNvSpPr txBox="1"/>
          <p:nvPr/>
        </p:nvSpPr>
        <p:spPr>
          <a:xfrm>
            <a:off x="5979883" y="5834741"/>
            <a:ext cx="2184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Informed distribution</a:t>
            </a:r>
          </a:p>
        </p:txBody>
      </p:sp>
      <p:sp>
        <p:nvSpPr>
          <p:cNvPr id="18" name="TextBox 17">
            <a:extLst>
              <a:ext uri="{FF2B5EF4-FFF2-40B4-BE49-F238E27FC236}">
                <a16:creationId xmlns:a16="http://schemas.microsoft.com/office/drawing/2014/main" id="{23315A82-9DF5-1652-9E7C-FB48DCDCC4C9}"/>
              </a:ext>
            </a:extLst>
          </p:cNvPr>
          <p:cNvSpPr txBox="1"/>
          <p:nvPr/>
        </p:nvSpPr>
        <p:spPr>
          <a:xfrm>
            <a:off x="9158511" y="5878283"/>
            <a:ext cx="2184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Informed distribution</a:t>
            </a:r>
          </a:p>
        </p:txBody>
      </p:sp>
    </p:spTree>
    <p:extLst>
      <p:ext uri="{BB962C8B-B14F-4D97-AF65-F5344CB8AC3E}">
        <p14:creationId xmlns:p14="http://schemas.microsoft.com/office/powerpoint/2010/main" val="4039224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2723BB-51DA-493F-0199-02DBCC9D1666}"/>
              </a:ext>
            </a:extLst>
          </p:cNvPr>
          <p:cNvSpPr>
            <a:spLocks noGrp="1"/>
          </p:cNvSpPr>
          <p:nvPr>
            <p:ph type="title"/>
          </p:nvPr>
        </p:nvSpPr>
        <p:spPr/>
        <p:txBody>
          <a:bodyPr/>
          <a:lstStyle/>
          <a:p>
            <a:r>
              <a:rPr lang="en-US"/>
              <a:t>Bye</a:t>
            </a:r>
          </a:p>
        </p:txBody>
      </p:sp>
      <p:graphicFrame>
        <p:nvGraphicFramePr>
          <p:cNvPr id="4" name="Table 3">
            <a:extLst>
              <a:ext uri="{FF2B5EF4-FFF2-40B4-BE49-F238E27FC236}">
                <a16:creationId xmlns:a16="http://schemas.microsoft.com/office/drawing/2014/main" id="{EBA5D603-F91F-45C7-763C-616A33D3C602}"/>
              </a:ext>
            </a:extLst>
          </p:cNvPr>
          <p:cNvGraphicFramePr>
            <a:graphicFrameLocks noGrp="1"/>
          </p:cNvGraphicFramePr>
          <p:nvPr>
            <p:extLst>
              <p:ext uri="{D42A27DB-BD31-4B8C-83A1-F6EECF244321}">
                <p14:modId xmlns:p14="http://schemas.microsoft.com/office/powerpoint/2010/main" val="117875165"/>
              </p:ext>
            </p:extLst>
          </p:nvPr>
        </p:nvGraphicFramePr>
        <p:xfrm>
          <a:off x="180848" y="1365834"/>
          <a:ext cx="11957987" cy="4900287"/>
        </p:xfrm>
        <a:graphic>
          <a:graphicData uri="http://schemas.openxmlformats.org/drawingml/2006/table">
            <a:tbl>
              <a:tblPr firstRow="1" bandRow="1">
                <a:tableStyleId>{5C22544A-7EE6-4342-B048-85BDC9FD1C3A}</a:tableStyleId>
              </a:tblPr>
              <a:tblGrid>
                <a:gridCol w="1278242">
                  <a:extLst>
                    <a:ext uri="{9D8B030D-6E8A-4147-A177-3AD203B41FA5}">
                      <a16:colId xmlns:a16="http://schemas.microsoft.com/office/drawing/2014/main" val="2060150825"/>
                    </a:ext>
                  </a:extLst>
                </a:gridCol>
                <a:gridCol w="4006043">
                  <a:extLst>
                    <a:ext uri="{9D8B030D-6E8A-4147-A177-3AD203B41FA5}">
                      <a16:colId xmlns:a16="http://schemas.microsoft.com/office/drawing/2014/main" val="1567931423"/>
                    </a:ext>
                  </a:extLst>
                </a:gridCol>
                <a:gridCol w="1820830">
                  <a:extLst>
                    <a:ext uri="{9D8B030D-6E8A-4147-A177-3AD203B41FA5}">
                      <a16:colId xmlns:a16="http://schemas.microsoft.com/office/drawing/2014/main" val="3365558664"/>
                    </a:ext>
                  </a:extLst>
                </a:gridCol>
                <a:gridCol w="4852872">
                  <a:extLst>
                    <a:ext uri="{9D8B030D-6E8A-4147-A177-3AD203B41FA5}">
                      <a16:colId xmlns:a16="http://schemas.microsoft.com/office/drawing/2014/main" val="1043306353"/>
                    </a:ext>
                  </a:extLst>
                </a:gridCol>
              </a:tblGrid>
              <a:tr h="517161">
                <a:tc>
                  <a:txBody>
                    <a:bodyPr/>
                    <a:lstStyle/>
                    <a:p>
                      <a:pPr algn="ctr"/>
                      <a:r>
                        <a:rPr lang="en-US"/>
                        <a:t>Package</a:t>
                      </a:r>
                    </a:p>
                  </a:txBody>
                  <a:tcPr/>
                </a:tc>
                <a:tc>
                  <a:txBody>
                    <a:bodyPr/>
                    <a:lstStyle/>
                    <a:p>
                      <a:pPr algn="ctr"/>
                      <a:r>
                        <a:rPr lang="en-US"/>
                        <a:t>Anywhere</a:t>
                      </a:r>
                    </a:p>
                  </a:txBody>
                  <a:tcPr/>
                </a:tc>
                <a:tc>
                  <a:txBody>
                    <a:bodyPr/>
                    <a:lstStyle/>
                    <a:p>
                      <a:pPr algn="ctr"/>
                      <a:r>
                        <a:rPr lang="en-US"/>
                        <a:t>QR</a:t>
                      </a:r>
                    </a:p>
                  </a:txBody>
                  <a:tcPr/>
                </a:tc>
                <a:tc>
                  <a:txBody>
                    <a:bodyPr/>
                    <a:lstStyle/>
                    <a:p>
                      <a:pPr algn="ctr"/>
                      <a:r>
                        <a:rPr lang="en-US"/>
                        <a:t>At LC (CZ/RZ/SCF)</a:t>
                      </a:r>
                    </a:p>
                  </a:txBody>
                  <a:tcPr/>
                </a:tc>
                <a:extLst>
                  <a:ext uri="{0D108BD9-81ED-4DB2-BD59-A6C34878D82A}">
                    <a16:rowId xmlns:a16="http://schemas.microsoft.com/office/drawing/2014/main" val="1884394761"/>
                  </a:ext>
                </a:extLst>
              </a:tr>
              <a:tr h="636554">
                <a:tc>
                  <a:txBody>
                    <a:bodyPr/>
                    <a:lstStyle/>
                    <a:p>
                      <a:pPr algn="ctr"/>
                      <a:r>
                        <a:rPr lang="en-US"/>
                        <a:t>WEAVE</a:t>
                      </a:r>
                    </a:p>
                  </a:txBody>
                  <a:tcPr/>
                </a:tc>
                <a:tc>
                  <a:txBody>
                    <a:bodyPr/>
                    <a:lstStyle/>
                    <a:p>
                      <a:pPr algn="ctr"/>
                      <a:r>
                        <a:rPr lang="en-US">
                          <a:hlinkClick r:id="rId2"/>
                        </a:rPr>
                        <a:t>https://llnl-weave.readthedocs.io/en/latest/</a:t>
                      </a:r>
                      <a:r>
                        <a:rPr lang="en-US"/>
                        <a:t> </a:t>
                      </a:r>
                    </a:p>
                  </a:txBody>
                  <a:tcPr/>
                </a:tc>
                <a:tc>
                  <a:txBody>
                    <a:bodyPr/>
                    <a:lstStyle/>
                    <a:p>
                      <a:pPr algn="ctr"/>
                      <a:endParaRPr lang="en-US"/>
                    </a:p>
                  </a:txBody>
                  <a:tcPr/>
                </a:tc>
                <a:tc>
                  <a:txBody>
                    <a:bodyPr/>
                    <a:lstStyle/>
                    <a:p>
                      <a:pPr algn="ctr"/>
                      <a:r>
                        <a:rPr lang="en-US">
                          <a:hlinkClick r:id="rId3"/>
                        </a:rPr>
                        <a:t>https://lc.llnl.gov/weave</a:t>
                      </a:r>
                      <a:endParaRPr lang="en-US"/>
                    </a:p>
                  </a:txBody>
                  <a:tcPr/>
                </a:tc>
                <a:extLst>
                  <a:ext uri="{0D108BD9-81ED-4DB2-BD59-A6C34878D82A}">
                    <a16:rowId xmlns:a16="http://schemas.microsoft.com/office/drawing/2014/main" val="2817711670"/>
                  </a:ext>
                </a:extLst>
              </a:tr>
              <a:tr h="517161">
                <a:tc>
                  <a:txBody>
                    <a:bodyPr/>
                    <a:lstStyle/>
                    <a:p>
                      <a:pPr algn="ctr"/>
                      <a:r>
                        <a:rPr lang="en-US"/>
                        <a:t>Maestro</a:t>
                      </a:r>
                    </a:p>
                  </a:txBody>
                  <a:tcPr/>
                </a:tc>
                <a:tc>
                  <a:txBody>
                    <a:bodyPr/>
                    <a:lstStyle/>
                    <a:p>
                      <a:pPr algn="ctr"/>
                      <a:r>
                        <a:rPr lang="en-US">
                          <a:hlinkClick r:id="rId4"/>
                        </a:rPr>
                        <a:t>https://maestrowf.readthedocs.io/en/latest/</a:t>
                      </a:r>
                      <a:r>
                        <a:rPr lang="en-US"/>
                        <a:t> </a:t>
                      </a:r>
                    </a:p>
                  </a:txBody>
                  <a:tcPr/>
                </a:tc>
                <a:tc>
                  <a:txBody>
                    <a:bodyPr/>
                    <a:lstStyle/>
                    <a:p>
                      <a:pPr algn="ctr"/>
                      <a:endParaRPr lang="en-US"/>
                    </a:p>
                  </a:txBody>
                  <a:tcPr/>
                </a:tc>
                <a:tc>
                  <a:txBody>
                    <a:bodyPr/>
                    <a:lstStyle/>
                    <a:p>
                      <a:pPr algn="ctr"/>
                      <a:r>
                        <a:rPr lang="en-US">
                          <a:hlinkClick r:id="rId5"/>
                        </a:rPr>
                        <a:t>https://lc.llnl.gov/weave/maestrowf/html/index.html</a:t>
                      </a:r>
                      <a:r>
                        <a:rPr lang="en-US"/>
                        <a:t> </a:t>
                      </a:r>
                    </a:p>
                  </a:txBody>
                  <a:tcPr/>
                </a:tc>
                <a:extLst>
                  <a:ext uri="{0D108BD9-81ED-4DB2-BD59-A6C34878D82A}">
                    <a16:rowId xmlns:a16="http://schemas.microsoft.com/office/drawing/2014/main" val="3608388165"/>
                  </a:ext>
                </a:extLst>
              </a:tr>
              <a:tr h="517161">
                <a:tc>
                  <a:txBody>
                    <a:bodyPr/>
                    <a:lstStyle/>
                    <a:p>
                      <a:pPr algn="ctr"/>
                      <a:r>
                        <a:rPr lang="en-US"/>
                        <a:t>Merlin</a:t>
                      </a:r>
                    </a:p>
                  </a:txBody>
                  <a:tcPr/>
                </a:tc>
                <a:tc>
                  <a:txBody>
                    <a:bodyPr/>
                    <a:lstStyle/>
                    <a:p>
                      <a:pPr algn="ctr"/>
                      <a:r>
                        <a:rPr lang="en-US">
                          <a:hlinkClick r:id="rId6"/>
                        </a:rPr>
                        <a:t>https://merlin.readthedocs.io/en/latest/</a:t>
                      </a:r>
                      <a:r>
                        <a:rPr lang="en-US"/>
                        <a:t> </a:t>
                      </a:r>
                    </a:p>
                  </a:txBody>
                  <a:tcPr/>
                </a:tc>
                <a:tc>
                  <a:txBody>
                    <a:bodyPr/>
                    <a:lstStyle/>
                    <a:p>
                      <a:pPr algn="ctr"/>
                      <a:endParaRPr lang="en-US"/>
                    </a:p>
                  </a:txBody>
                  <a:tcPr/>
                </a:tc>
                <a:tc>
                  <a:txBody>
                    <a:bodyPr/>
                    <a:lstStyle/>
                    <a:p>
                      <a:pPr algn="ctr"/>
                      <a:r>
                        <a:rPr lang="en-US">
                          <a:hlinkClick r:id="rId7"/>
                        </a:rPr>
                        <a:t>https://lc.llnl.gov/weave/merlin/html/index.html</a:t>
                      </a:r>
                      <a:r>
                        <a:rPr lang="en-US"/>
                        <a:t> </a:t>
                      </a:r>
                    </a:p>
                  </a:txBody>
                  <a:tcPr/>
                </a:tc>
                <a:extLst>
                  <a:ext uri="{0D108BD9-81ED-4DB2-BD59-A6C34878D82A}">
                    <a16:rowId xmlns:a16="http://schemas.microsoft.com/office/drawing/2014/main" val="2314872300"/>
                  </a:ext>
                </a:extLst>
              </a:tr>
              <a:tr h="517161">
                <a:tc>
                  <a:txBody>
                    <a:bodyPr/>
                    <a:lstStyle/>
                    <a:p>
                      <a:pPr algn="ctr"/>
                      <a:r>
                        <a:rPr lang="en-US"/>
                        <a:t>Sina</a:t>
                      </a:r>
                    </a:p>
                  </a:txBody>
                  <a:tcPr/>
                </a:tc>
                <a:tc>
                  <a:txBody>
                    <a:bodyPr/>
                    <a:lstStyle/>
                    <a:p>
                      <a:pPr algn="ctr"/>
                      <a:endParaRPr lang="en-US"/>
                    </a:p>
                  </a:txBody>
                  <a:tcPr/>
                </a:tc>
                <a:tc>
                  <a:txBody>
                    <a:bodyPr/>
                    <a:lstStyle/>
                    <a:p>
                      <a:pPr algn="ctr"/>
                      <a:endParaRPr lang="en-US"/>
                    </a:p>
                  </a:txBody>
                  <a:tcPr/>
                </a:tc>
                <a:tc>
                  <a:txBody>
                    <a:bodyPr/>
                    <a:lstStyle/>
                    <a:p>
                      <a:pPr algn="ctr"/>
                      <a:r>
                        <a:rPr lang="en-US">
                          <a:hlinkClick r:id="rId8"/>
                        </a:rPr>
                        <a:t>https://lc.llnl.gov/weave/Sina/html/index.html</a:t>
                      </a:r>
                      <a:r>
                        <a:rPr lang="en-US"/>
                        <a:t> </a:t>
                      </a:r>
                    </a:p>
                  </a:txBody>
                  <a:tcPr/>
                </a:tc>
                <a:extLst>
                  <a:ext uri="{0D108BD9-81ED-4DB2-BD59-A6C34878D82A}">
                    <a16:rowId xmlns:a16="http://schemas.microsoft.com/office/drawing/2014/main" val="2892060300"/>
                  </a:ext>
                </a:extLst>
              </a:tr>
              <a:tr h="517161">
                <a:tc>
                  <a:txBody>
                    <a:bodyPr/>
                    <a:lstStyle/>
                    <a:p>
                      <a:pPr algn="ctr"/>
                      <a:r>
                        <a:rPr lang="en-US" err="1"/>
                        <a:t>Kosh</a:t>
                      </a:r>
                      <a:endParaRPr lang="en-US"/>
                    </a:p>
                  </a:txBody>
                  <a:tcPr/>
                </a:tc>
                <a:tc>
                  <a:txBody>
                    <a:bodyPr/>
                    <a:lstStyle/>
                    <a:p>
                      <a:pPr algn="ctr"/>
                      <a:r>
                        <a:rPr lang="en-US">
                          <a:hlinkClick r:id="rId9"/>
                        </a:rPr>
                        <a:t>https://kosh.readthedocs.io/en/latest/</a:t>
                      </a:r>
                      <a:r>
                        <a:rPr lang="en-US"/>
                        <a:t> </a:t>
                      </a:r>
                    </a:p>
                  </a:txBody>
                  <a:tcPr/>
                </a:tc>
                <a:tc>
                  <a:txBody>
                    <a:bodyPr/>
                    <a:lstStyle/>
                    <a:p>
                      <a:pPr algn="ctr"/>
                      <a:endParaRPr lang="en-US"/>
                    </a:p>
                  </a:txBody>
                  <a:tcPr/>
                </a:tc>
                <a:tc>
                  <a:txBody>
                    <a:bodyPr/>
                    <a:lstStyle/>
                    <a:p>
                      <a:pPr algn="ctr"/>
                      <a:r>
                        <a:rPr lang="en-US">
                          <a:hlinkClick r:id="rId10"/>
                        </a:rPr>
                        <a:t>https://lc.llnl.gov/weave/kosh/html/index.html</a:t>
                      </a:r>
                      <a:r>
                        <a:rPr lang="en-US"/>
                        <a:t> </a:t>
                      </a:r>
                    </a:p>
                  </a:txBody>
                  <a:tcPr/>
                </a:tc>
                <a:extLst>
                  <a:ext uri="{0D108BD9-81ED-4DB2-BD59-A6C34878D82A}">
                    <a16:rowId xmlns:a16="http://schemas.microsoft.com/office/drawing/2014/main" val="2779263664"/>
                  </a:ext>
                </a:extLst>
              </a:tr>
              <a:tr h="517161">
                <a:tc>
                  <a:txBody>
                    <a:bodyPr/>
                    <a:lstStyle/>
                    <a:p>
                      <a:pPr algn="ctr"/>
                      <a:r>
                        <a:rPr lang="en-US"/>
                        <a:t>Trata</a:t>
                      </a:r>
                    </a:p>
                  </a:txBody>
                  <a:tcPr/>
                </a:tc>
                <a:tc>
                  <a:txBody>
                    <a:bodyPr/>
                    <a:lstStyle/>
                    <a:p>
                      <a:pPr algn="ctr"/>
                      <a:endParaRPr lang="en-US"/>
                    </a:p>
                  </a:txBody>
                  <a:tcPr/>
                </a:tc>
                <a:tc>
                  <a:txBody>
                    <a:bodyPr/>
                    <a:lstStyle/>
                    <a:p>
                      <a:pPr algn="ctr"/>
                      <a:endParaRPr lang="en-US"/>
                    </a:p>
                  </a:txBody>
                  <a:tcPr/>
                </a:tc>
                <a:tc>
                  <a:txBody>
                    <a:bodyPr/>
                    <a:lstStyle/>
                    <a:p>
                      <a:pPr algn="ctr"/>
                      <a:r>
                        <a:rPr lang="en-US">
                          <a:hlinkClick r:id="rId11"/>
                        </a:rPr>
                        <a:t>https://lc.llnl.gov/weave/trata/html/index.html</a:t>
                      </a:r>
                      <a:r>
                        <a:rPr lang="en-US"/>
                        <a:t> </a:t>
                      </a:r>
                    </a:p>
                  </a:txBody>
                  <a:tcPr/>
                </a:tc>
                <a:extLst>
                  <a:ext uri="{0D108BD9-81ED-4DB2-BD59-A6C34878D82A}">
                    <a16:rowId xmlns:a16="http://schemas.microsoft.com/office/drawing/2014/main" val="4202290364"/>
                  </a:ext>
                </a:extLst>
              </a:tr>
              <a:tr h="517161">
                <a:tc>
                  <a:txBody>
                    <a:bodyPr/>
                    <a:lstStyle/>
                    <a:p>
                      <a:pPr algn="ctr"/>
                      <a:r>
                        <a:rPr lang="en-US"/>
                        <a:t>IBIS</a:t>
                      </a:r>
                    </a:p>
                  </a:txBody>
                  <a:tcPr/>
                </a:tc>
                <a:tc>
                  <a:txBody>
                    <a:bodyPr/>
                    <a:lstStyle/>
                    <a:p>
                      <a:pPr algn="ctr"/>
                      <a:endParaRPr lang="en-US"/>
                    </a:p>
                  </a:txBody>
                  <a:tcPr/>
                </a:tc>
                <a:tc>
                  <a:txBody>
                    <a:bodyPr/>
                    <a:lstStyle/>
                    <a:p>
                      <a:pPr algn="ctr"/>
                      <a:endParaRPr lang="en-US"/>
                    </a:p>
                  </a:txBody>
                  <a:tcPr/>
                </a:tc>
                <a:tc>
                  <a:txBody>
                    <a:bodyPr/>
                    <a:lstStyle/>
                    <a:p>
                      <a:pPr algn="ctr"/>
                      <a:r>
                        <a:rPr lang="en-US">
                          <a:hlinkClick r:id="rId12"/>
                        </a:rPr>
                        <a:t>https://lc.llnl.gov/weave/ibis/html/index.html</a:t>
                      </a:r>
                      <a:r>
                        <a:rPr lang="en-US"/>
                        <a:t> </a:t>
                      </a:r>
                    </a:p>
                  </a:txBody>
                  <a:tcPr/>
                </a:tc>
                <a:extLst>
                  <a:ext uri="{0D108BD9-81ED-4DB2-BD59-A6C34878D82A}">
                    <a16:rowId xmlns:a16="http://schemas.microsoft.com/office/drawing/2014/main" val="691630730"/>
                  </a:ext>
                </a:extLst>
              </a:tr>
              <a:tr h="517161">
                <a:tc>
                  <a:txBody>
                    <a:bodyPr/>
                    <a:lstStyle/>
                    <a:p>
                      <a:pPr algn="ctr"/>
                      <a:r>
                        <a:rPr lang="en-US" err="1"/>
                        <a:t>PyDV</a:t>
                      </a:r>
                      <a:endParaRPr lang="en-US"/>
                    </a:p>
                  </a:txBody>
                  <a:tcPr/>
                </a:tc>
                <a:tc>
                  <a:txBody>
                    <a:bodyPr/>
                    <a:lstStyle/>
                    <a:p>
                      <a:pPr algn="ctr"/>
                      <a:r>
                        <a:rPr lang="en-US">
                          <a:hlinkClick r:id="rId13"/>
                        </a:rPr>
                        <a:t>https://pydv.readthedocs.io/en/latest/</a:t>
                      </a:r>
                      <a:r>
                        <a:rPr lang="en-US"/>
                        <a:t> </a:t>
                      </a:r>
                    </a:p>
                  </a:txBody>
                  <a:tcPr/>
                </a:tc>
                <a:tc>
                  <a:txBody>
                    <a:bodyPr/>
                    <a:lstStyle/>
                    <a:p>
                      <a:pPr algn="ctr"/>
                      <a:endParaRPr lang="en-US"/>
                    </a:p>
                  </a:txBody>
                  <a:tcPr/>
                </a:tc>
                <a:tc>
                  <a:txBody>
                    <a:bodyPr/>
                    <a:lstStyle/>
                    <a:p>
                      <a:pPr algn="ctr"/>
                      <a:r>
                        <a:rPr lang="en-US">
                          <a:hlinkClick r:id="rId14"/>
                        </a:rPr>
                        <a:t>https://lc.llnl.gov/weave/pydv/html/index.html</a:t>
                      </a:r>
                      <a:r>
                        <a:rPr lang="en-US"/>
                        <a:t> </a:t>
                      </a:r>
                    </a:p>
                  </a:txBody>
                  <a:tcPr/>
                </a:tc>
                <a:extLst>
                  <a:ext uri="{0D108BD9-81ED-4DB2-BD59-A6C34878D82A}">
                    <a16:rowId xmlns:a16="http://schemas.microsoft.com/office/drawing/2014/main" val="1278608021"/>
                  </a:ext>
                </a:extLst>
              </a:tr>
            </a:tbl>
          </a:graphicData>
        </a:graphic>
      </p:graphicFrame>
      <p:pic>
        <p:nvPicPr>
          <p:cNvPr id="16" name="Picture 15">
            <a:extLst>
              <a:ext uri="{FF2B5EF4-FFF2-40B4-BE49-F238E27FC236}">
                <a16:creationId xmlns:a16="http://schemas.microsoft.com/office/drawing/2014/main" id="{C50B21CA-6374-E90E-7F47-00BE2AC0FFB8}"/>
              </a:ext>
            </a:extLst>
          </p:cNvPr>
          <p:cNvPicPr>
            <a:picLocks noChangeAspect="1"/>
          </p:cNvPicPr>
          <p:nvPr/>
        </p:nvPicPr>
        <p:blipFill>
          <a:blip r:embed="rId15"/>
          <a:stretch>
            <a:fillRect/>
          </a:stretch>
        </p:blipFill>
        <p:spPr>
          <a:xfrm>
            <a:off x="5985627" y="4229602"/>
            <a:ext cx="481310" cy="481310"/>
          </a:xfrm>
          <a:prstGeom prst="rect">
            <a:avLst/>
          </a:prstGeom>
        </p:spPr>
      </p:pic>
      <p:pic>
        <p:nvPicPr>
          <p:cNvPr id="18" name="Picture 17">
            <a:extLst>
              <a:ext uri="{FF2B5EF4-FFF2-40B4-BE49-F238E27FC236}">
                <a16:creationId xmlns:a16="http://schemas.microsoft.com/office/drawing/2014/main" id="{37C2FEFA-24DC-593B-CE54-91A39F90A548}"/>
              </a:ext>
            </a:extLst>
          </p:cNvPr>
          <p:cNvPicPr>
            <a:picLocks noChangeAspect="1"/>
          </p:cNvPicPr>
          <p:nvPr/>
        </p:nvPicPr>
        <p:blipFill>
          <a:blip r:embed="rId16"/>
          <a:stretch>
            <a:fillRect/>
          </a:stretch>
        </p:blipFill>
        <p:spPr>
          <a:xfrm>
            <a:off x="5985627" y="5774389"/>
            <a:ext cx="481310" cy="481310"/>
          </a:xfrm>
          <a:prstGeom prst="rect">
            <a:avLst/>
          </a:prstGeom>
        </p:spPr>
      </p:pic>
      <p:pic>
        <p:nvPicPr>
          <p:cNvPr id="20" name="Picture 19">
            <a:extLst>
              <a:ext uri="{FF2B5EF4-FFF2-40B4-BE49-F238E27FC236}">
                <a16:creationId xmlns:a16="http://schemas.microsoft.com/office/drawing/2014/main" id="{F44C70EF-20A0-E706-F1AA-9FACE25FC499}"/>
              </a:ext>
            </a:extLst>
          </p:cNvPr>
          <p:cNvPicPr>
            <a:picLocks noChangeAspect="1"/>
          </p:cNvPicPr>
          <p:nvPr/>
        </p:nvPicPr>
        <p:blipFill>
          <a:blip r:embed="rId17"/>
          <a:stretch>
            <a:fillRect/>
          </a:stretch>
        </p:blipFill>
        <p:spPr>
          <a:xfrm>
            <a:off x="5985627" y="3200702"/>
            <a:ext cx="481310" cy="481310"/>
          </a:xfrm>
          <a:prstGeom prst="rect">
            <a:avLst/>
          </a:prstGeom>
        </p:spPr>
      </p:pic>
      <p:pic>
        <p:nvPicPr>
          <p:cNvPr id="22" name="Picture 21">
            <a:extLst>
              <a:ext uri="{FF2B5EF4-FFF2-40B4-BE49-F238E27FC236}">
                <a16:creationId xmlns:a16="http://schemas.microsoft.com/office/drawing/2014/main" id="{26D5A70D-4950-7148-7C5F-D36BB7E9DD26}"/>
              </a:ext>
            </a:extLst>
          </p:cNvPr>
          <p:cNvPicPr>
            <a:picLocks noChangeAspect="1"/>
          </p:cNvPicPr>
          <p:nvPr/>
        </p:nvPicPr>
        <p:blipFill>
          <a:blip r:embed="rId18"/>
          <a:stretch>
            <a:fillRect/>
          </a:stretch>
        </p:blipFill>
        <p:spPr>
          <a:xfrm>
            <a:off x="5985626" y="2580557"/>
            <a:ext cx="481311" cy="481311"/>
          </a:xfrm>
          <a:prstGeom prst="rect">
            <a:avLst/>
          </a:prstGeom>
        </p:spPr>
      </p:pic>
      <p:pic>
        <p:nvPicPr>
          <p:cNvPr id="1026" name="Picture 2">
            <a:extLst>
              <a:ext uri="{FF2B5EF4-FFF2-40B4-BE49-F238E27FC236}">
                <a16:creationId xmlns:a16="http://schemas.microsoft.com/office/drawing/2014/main" id="{7D0DC8A2-7EB7-8BDE-56CC-AC93E6816E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91582" y="1964867"/>
            <a:ext cx="469398" cy="46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009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4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095B7B-46D7-467B-B268-D4A231563051}"/>
              </a:ext>
            </a:extLst>
          </p:cNvPr>
          <p:cNvSpPr>
            <a:spLocks noGrp="1"/>
          </p:cNvSpPr>
          <p:nvPr>
            <p:ph type="title"/>
          </p:nvPr>
        </p:nvSpPr>
        <p:spPr/>
        <p:txBody>
          <a:bodyPr/>
          <a:lstStyle/>
          <a:p>
            <a:r>
              <a:rPr lang="en-US"/>
              <a:t>Vision</a:t>
            </a:r>
          </a:p>
        </p:txBody>
      </p:sp>
      <p:pic>
        <p:nvPicPr>
          <p:cNvPr id="1026" name="Picture 2" descr="Science Images | Free Vectors, Stock Photos &amp;amp; PSD">
            <a:extLst>
              <a:ext uri="{FF2B5EF4-FFF2-40B4-BE49-F238E27FC236}">
                <a16:creationId xmlns:a16="http://schemas.microsoft.com/office/drawing/2014/main" id="{E7F38D10-A42F-4A27-8538-06E7C2EC6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634" y="295732"/>
            <a:ext cx="3604398" cy="240101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7043D5C-4270-4635-A47D-0270FDC1809F}"/>
              </a:ext>
            </a:extLst>
          </p:cNvPr>
          <p:cNvGrpSpPr/>
          <p:nvPr/>
        </p:nvGrpSpPr>
        <p:grpSpPr>
          <a:xfrm>
            <a:off x="1623446" y="2934073"/>
            <a:ext cx="4472554" cy="3394412"/>
            <a:chOff x="99446" y="2934073"/>
            <a:chExt cx="4472554" cy="3394412"/>
          </a:xfrm>
        </p:grpSpPr>
        <p:pic>
          <p:nvPicPr>
            <p:cNvPr id="1028" name="Picture 4" descr="ale3d">
              <a:extLst>
                <a:ext uri="{FF2B5EF4-FFF2-40B4-BE49-F238E27FC236}">
                  <a16:creationId xmlns:a16="http://schemas.microsoft.com/office/drawing/2014/main" id="{891A3B7A-FE8A-4A94-9812-D472040B8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788" y="4867939"/>
              <a:ext cx="781273" cy="7812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puter simulation of colorful discs.">
              <a:extLst>
                <a:ext uri="{FF2B5EF4-FFF2-40B4-BE49-F238E27FC236}">
                  <a16:creationId xmlns:a16="http://schemas.microsoft.com/office/drawing/2014/main" id="{54595ABA-15E3-4B8B-9478-DEC930D7E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059" y="5720476"/>
              <a:ext cx="675565" cy="6080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mtran">
              <a:extLst>
                <a:ext uri="{FF2B5EF4-FFF2-40B4-BE49-F238E27FC236}">
                  <a16:creationId xmlns:a16="http://schemas.microsoft.com/office/drawing/2014/main" id="{04D8FD95-E56A-4C08-9D19-675719848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46" y="4860019"/>
              <a:ext cx="797112" cy="7971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last">
              <a:extLst>
                <a:ext uri="{FF2B5EF4-FFF2-40B4-BE49-F238E27FC236}">
                  <a16:creationId xmlns:a16="http://schemas.microsoft.com/office/drawing/2014/main" id="{BA0326A6-1BEB-4440-B250-2DEF30D34B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086" y="5017392"/>
              <a:ext cx="972516" cy="4823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im3d">
              <a:extLst>
                <a:ext uri="{FF2B5EF4-FFF2-40B4-BE49-F238E27FC236}">
                  <a16:creationId xmlns:a16="http://schemas.microsoft.com/office/drawing/2014/main" id="{75D4F3DC-73A7-45D2-9D2C-BE31707EA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407" y="5758849"/>
              <a:ext cx="531263" cy="5312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ull">
              <a:extLst>
                <a:ext uri="{FF2B5EF4-FFF2-40B4-BE49-F238E27FC236}">
                  <a16:creationId xmlns:a16="http://schemas.microsoft.com/office/drawing/2014/main" id="{1783819F-733C-4707-8696-BDAD44A964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6291" y="4920793"/>
              <a:ext cx="675565" cy="6755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iranda">
              <a:extLst>
                <a:ext uri="{FF2B5EF4-FFF2-40B4-BE49-F238E27FC236}">
                  <a16:creationId xmlns:a16="http://schemas.microsoft.com/office/drawing/2014/main" id="{51A36CC4-0A00-4706-8B2F-8DDCEE845C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0765" y="5732238"/>
              <a:ext cx="640882" cy="58448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mesh">
              <a:extLst>
                <a:ext uri="{FF2B5EF4-FFF2-40B4-BE49-F238E27FC236}">
                  <a16:creationId xmlns:a16="http://schemas.microsoft.com/office/drawing/2014/main" id="{1AE05CBB-C570-4C39-A1FD-AE5FF68064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5013" y="5753798"/>
              <a:ext cx="541364" cy="54136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nOSIRISsimulationonSequoiarevealstheinteractionofafast-ignition-scalelaserwithdensedeuterium–tritiumplasma.">
              <a:extLst>
                <a:ext uri="{FF2B5EF4-FFF2-40B4-BE49-F238E27FC236}">
                  <a16:creationId xmlns:a16="http://schemas.microsoft.com/office/drawing/2014/main" id="{25078E52-C22E-4650-8218-D8F0D3DCCF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755" y="5758849"/>
              <a:ext cx="531263" cy="53126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isIt">
              <a:extLst>
                <a:ext uri="{FF2B5EF4-FFF2-40B4-BE49-F238E27FC236}">
                  <a16:creationId xmlns:a16="http://schemas.microsoft.com/office/drawing/2014/main" id="{37D42967-336A-4CA6-B7FB-98582F8B65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1118" y="4935998"/>
              <a:ext cx="640882" cy="6451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DCD21639-9C3E-4C4D-ADF4-0CB7E7287484}"/>
                </a:ext>
              </a:extLst>
            </p:cNvPr>
            <p:cNvPicPr>
              <a:picLocks noChangeAspect="1"/>
            </p:cNvPicPr>
            <p:nvPr/>
          </p:nvPicPr>
          <p:blipFill>
            <a:blip r:embed="rId14"/>
            <a:stretch>
              <a:fillRect/>
            </a:stretch>
          </p:blipFill>
          <p:spPr>
            <a:xfrm>
              <a:off x="902692" y="2934073"/>
              <a:ext cx="2200591" cy="1786267"/>
            </a:xfrm>
            <a:prstGeom prst="rect">
              <a:avLst/>
            </a:prstGeom>
          </p:spPr>
        </p:pic>
      </p:grpSp>
      <p:grpSp>
        <p:nvGrpSpPr>
          <p:cNvPr id="17" name="Group 16">
            <a:extLst>
              <a:ext uri="{FF2B5EF4-FFF2-40B4-BE49-F238E27FC236}">
                <a16:creationId xmlns:a16="http://schemas.microsoft.com/office/drawing/2014/main" id="{92184907-3644-4496-9A4B-EB6615FFA9E2}"/>
              </a:ext>
            </a:extLst>
          </p:cNvPr>
          <p:cNvGrpSpPr/>
          <p:nvPr/>
        </p:nvGrpSpPr>
        <p:grpSpPr>
          <a:xfrm>
            <a:off x="6811783" y="2934074"/>
            <a:ext cx="3697814" cy="3338719"/>
            <a:chOff x="5287783" y="2934073"/>
            <a:chExt cx="3697814" cy="3338719"/>
          </a:xfrm>
        </p:grpSpPr>
        <p:pic>
          <p:nvPicPr>
            <p:cNvPr id="1048" name="Picture 24" descr="sierra">
              <a:extLst>
                <a:ext uri="{FF2B5EF4-FFF2-40B4-BE49-F238E27FC236}">
                  <a16:creationId xmlns:a16="http://schemas.microsoft.com/office/drawing/2014/main" id="{196263B6-277D-4956-8A62-3669D259D0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7783" y="5168159"/>
              <a:ext cx="1931158" cy="1104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CA937A15-2C2D-49B6-8E37-1BBB14DF5A15}"/>
                </a:ext>
              </a:extLst>
            </p:cNvPr>
            <p:cNvPicPr>
              <a:picLocks noChangeAspect="1"/>
            </p:cNvPicPr>
            <p:nvPr/>
          </p:nvPicPr>
          <p:blipFill>
            <a:blip r:embed="rId16"/>
            <a:stretch>
              <a:fillRect/>
            </a:stretch>
          </p:blipFill>
          <p:spPr>
            <a:xfrm>
              <a:off x="5972383" y="2934073"/>
              <a:ext cx="2107573" cy="2107573"/>
            </a:xfrm>
            <a:prstGeom prst="rect">
              <a:avLst/>
            </a:prstGeom>
          </p:spPr>
        </p:pic>
        <p:pic>
          <p:nvPicPr>
            <p:cNvPr id="15" name="Graphic 14">
              <a:extLst>
                <a:ext uri="{FF2B5EF4-FFF2-40B4-BE49-F238E27FC236}">
                  <a16:creationId xmlns:a16="http://schemas.microsoft.com/office/drawing/2014/main" id="{A1682325-FA47-45E6-952A-773DBDF91C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64556" y="4881854"/>
              <a:ext cx="1621041" cy="753442"/>
            </a:xfrm>
            <a:prstGeom prst="rect">
              <a:avLst/>
            </a:prstGeom>
          </p:spPr>
        </p:pic>
      </p:grpSp>
      <p:pic>
        <p:nvPicPr>
          <p:cNvPr id="1058" name="Picture 34" descr="4 Secrets to Building a Successful Workflow - Rindle Blog">
            <a:extLst>
              <a:ext uri="{FF2B5EF4-FFF2-40B4-BE49-F238E27FC236}">
                <a16:creationId xmlns:a16="http://schemas.microsoft.com/office/drawing/2014/main" id="{8D653EA4-69C6-48E1-85C0-7306FE4059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44577" y="1985698"/>
            <a:ext cx="4802028" cy="240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58"/>
                                        </p:tgtEl>
                                        <p:attrNameLst>
                                          <p:attrName>style.visibility</p:attrName>
                                        </p:attrNameLst>
                                      </p:cBhvr>
                                      <p:to>
                                        <p:strVal val="visible"/>
                                      </p:to>
                                    </p:set>
                                    <p:anim calcmode="lin" valueType="num">
                                      <p:cBhvr>
                                        <p:cTn id="17" dur="1000" fill="hold"/>
                                        <p:tgtEl>
                                          <p:spTgt spid="1058"/>
                                        </p:tgtEl>
                                        <p:attrNameLst>
                                          <p:attrName>ppt_w</p:attrName>
                                        </p:attrNameLst>
                                      </p:cBhvr>
                                      <p:tavLst>
                                        <p:tav tm="0">
                                          <p:val>
                                            <p:fltVal val="0"/>
                                          </p:val>
                                        </p:tav>
                                        <p:tav tm="100000">
                                          <p:val>
                                            <p:strVal val="#ppt_w"/>
                                          </p:val>
                                        </p:tav>
                                      </p:tavLst>
                                    </p:anim>
                                    <p:anim calcmode="lin" valueType="num">
                                      <p:cBhvr>
                                        <p:cTn id="18" dur="1000" fill="hold"/>
                                        <p:tgtEl>
                                          <p:spTgt spid="1058"/>
                                        </p:tgtEl>
                                        <p:attrNameLst>
                                          <p:attrName>ppt_h</p:attrName>
                                        </p:attrNameLst>
                                      </p:cBhvr>
                                      <p:tavLst>
                                        <p:tav tm="0">
                                          <p:val>
                                            <p:fltVal val="0"/>
                                          </p:val>
                                        </p:tav>
                                        <p:tav tm="100000">
                                          <p:val>
                                            <p:strVal val="#ppt_h"/>
                                          </p:val>
                                        </p:tav>
                                      </p:tavLst>
                                    </p:anim>
                                    <p:anim calcmode="lin" valueType="num">
                                      <p:cBhvr>
                                        <p:cTn id="19" dur="1000" fill="hold"/>
                                        <p:tgtEl>
                                          <p:spTgt spid="1058"/>
                                        </p:tgtEl>
                                        <p:attrNameLst>
                                          <p:attrName>style.rotation</p:attrName>
                                        </p:attrNameLst>
                                      </p:cBhvr>
                                      <p:tavLst>
                                        <p:tav tm="0">
                                          <p:val>
                                            <p:fltVal val="90"/>
                                          </p:val>
                                        </p:tav>
                                        <p:tav tm="100000">
                                          <p:val>
                                            <p:fltVal val="0"/>
                                          </p:val>
                                        </p:tav>
                                      </p:tavLst>
                                    </p:anim>
                                    <p:animEffect transition="in" filter="fade">
                                      <p:cBhvr>
                                        <p:cTn id="20" dur="1000"/>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5F054-7BBA-6F69-7637-21337F0AD7E8}"/>
              </a:ext>
            </a:extLst>
          </p:cNvPr>
          <p:cNvSpPr>
            <a:spLocks noGrp="1"/>
          </p:cNvSpPr>
          <p:nvPr>
            <p:ph type="title"/>
          </p:nvPr>
        </p:nvSpPr>
        <p:spPr/>
        <p:txBody>
          <a:bodyPr/>
          <a:lstStyle/>
          <a:p>
            <a:r>
              <a:rPr lang="en-US"/>
              <a:t>The Data Tsunami</a:t>
            </a:r>
          </a:p>
        </p:txBody>
      </p:sp>
      <p:sp>
        <p:nvSpPr>
          <p:cNvPr id="3" name="Content Placeholder 2">
            <a:extLst>
              <a:ext uri="{FF2B5EF4-FFF2-40B4-BE49-F238E27FC236}">
                <a16:creationId xmlns:a16="http://schemas.microsoft.com/office/drawing/2014/main" id="{8B4FAF49-C0EB-4407-7324-D77725C5E4BC}"/>
              </a:ext>
            </a:extLst>
          </p:cNvPr>
          <p:cNvSpPr>
            <a:spLocks noGrp="1"/>
          </p:cNvSpPr>
          <p:nvPr>
            <p:ph idx="1"/>
          </p:nvPr>
        </p:nvSpPr>
        <p:spPr>
          <a:xfrm>
            <a:off x="621100" y="1436688"/>
            <a:ext cx="10961299" cy="4534904"/>
          </a:xfrm>
        </p:spPr>
        <p:txBody>
          <a:bodyPr vert="horz" lIns="0" tIns="0" rIns="0" bIns="0" rtlCol="0" anchor="t">
            <a:normAutofit lnSpcReduction="10000"/>
          </a:bodyPr>
          <a:lstStyle/>
          <a:p>
            <a:r>
              <a:rPr lang="en-US">
                <a:latin typeface="Calibri"/>
                <a:cs typeface="Calibri"/>
              </a:rPr>
              <a:t>Current applications are data hungry,  </a:t>
            </a:r>
            <a:r>
              <a:rPr lang="en-US" err="1">
                <a:latin typeface="Calibri"/>
                <a:cs typeface="Calibri"/>
              </a:rPr>
              <a:t>eg.</a:t>
            </a:r>
            <a:endParaRPr lang="en-US">
              <a:latin typeface="Calibri"/>
              <a:cs typeface="Calibri"/>
            </a:endParaRPr>
          </a:p>
          <a:p>
            <a:pPr lvl="1"/>
            <a:r>
              <a:rPr lang="en-US">
                <a:latin typeface="Calibri"/>
                <a:cs typeface="Calibri"/>
              </a:rPr>
              <a:t>Machine Learning (ML)</a:t>
            </a:r>
            <a:endParaRPr lang="en-US"/>
          </a:p>
          <a:p>
            <a:pPr lvl="1"/>
            <a:r>
              <a:rPr lang="en-US">
                <a:latin typeface="Calibri"/>
                <a:cs typeface="Calibri"/>
              </a:rPr>
              <a:t>Optimization</a:t>
            </a:r>
          </a:p>
          <a:p>
            <a:pPr lvl="1"/>
            <a:r>
              <a:rPr lang="en-US">
                <a:latin typeface="Calibri"/>
                <a:cs typeface="Calibri"/>
              </a:rPr>
              <a:t>Uncertainty Quantification (UQ)</a:t>
            </a:r>
            <a:endParaRPr lang="en-US"/>
          </a:p>
          <a:p>
            <a:pPr lvl="1"/>
            <a:r>
              <a:rPr lang="en-US">
                <a:latin typeface="Calibri"/>
                <a:cs typeface="Calibri"/>
              </a:rPr>
              <a:t>Experimental Design</a:t>
            </a:r>
          </a:p>
          <a:p>
            <a:pPr lvl="1"/>
            <a:endParaRPr lang="en-US"/>
          </a:p>
          <a:p>
            <a:r>
              <a:rPr lang="en-US" err="1">
                <a:latin typeface="Calibri"/>
                <a:cs typeface="Calibri"/>
              </a:rPr>
              <a:t>E.g</a:t>
            </a:r>
            <a:r>
              <a:rPr lang="en-US">
                <a:latin typeface="Calibri"/>
                <a:cs typeface="Calibri"/>
              </a:rPr>
              <a:t>: today we will run a UQ study, using the </a:t>
            </a:r>
            <a:r>
              <a:rPr lang="en-US" err="1">
                <a:latin typeface="Calibri"/>
                <a:cs typeface="Calibri"/>
              </a:rPr>
              <a:t>pyranda</a:t>
            </a:r>
            <a:r>
              <a:rPr lang="en-US">
                <a:latin typeface="Calibri"/>
                <a:cs typeface="Calibri"/>
              </a:rPr>
              <a:t> simulation tool (</a:t>
            </a:r>
            <a:r>
              <a:rPr lang="en-US">
                <a:latin typeface="Calibri"/>
                <a:cs typeface="Calibri"/>
                <a:hlinkClick r:id="rId2"/>
              </a:rPr>
              <a:t>https://github.com/LLNL/pyranda</a:t>
            </a:r>
            <a:r>
              <a:rPr lang="en-US">
                <a:latin typeface="Calibri"/>
                <a:cs typeface="Calibri"/>
              </a:rPr>
              <a:t>) </a:t>
            </a:r>
          </a:p>
          <a:p>
            <a:endParaRPr lang="en-US"/>
          </a:p>
          <a:p>
            <a:r>
              <a:rPr lang="en-US">
                <a:latin typeface="Calibri"/>
                <a:cs typeface="Calibri"/>
              </a:rPr>
              <a:t>WEAVE tools will be used to facilitate large scale data generation, manipulation, provenance, coordination, etc. </a:t>
            </a:r>
          </a:p>
        </p:txBody>
      </p:sp>
      <p:pic>
        <p:nvPicPr>
          <p:cNvPr id="4" name="Picture 3">
            <a:extLst>
              <a:ext uri="{FF2B5EF4-FFF2-40B4-BE49-F238E27FC236}">
                <a16:creationId xmlns:a16="http://schemas.microsoft.com/office/drawing/2014/main" id="{74A6B1C5-0701-5BDE-17F6-9A8501A9E55B}"/>
              </a:ext>
            </a:extLst>
          </p:cNvPr>
          <p:cNvPicPr>
            <a:picLocks noChangeAspect="1"/>
          </p:cNvPicPr>
          <p:nvPr/>
        </p:nvPicPr>
        <p:blipFill>
          <a:blip r:embed="rId3"/>
          <a:stretch>
            <a:fillRect/>
          </a:stretch>
        </p:blipFill>
        <p:spPr>
          <a:xfrm>
            <a:off x="10946294" y="26654"/>
            <a:ext cx="1199322" cy="1199322"/>
          </a:xfrm>
          <a:prstGeom prst="rect">
            <a:avLst/>
          </a:prstGeom>
        </p:spPr>
      </p:pic>
    </p:spTree>
    <p:extLst>
      <p:ext uri="{BB962C8B-B14F-4D97-AF65-F5344CB8AC3E}">
        <p14:creationId xmlns:p14="http://schemas.microsoft.com/office/powerpoint/2010/main" val="2211217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8" y="220136"/>
            <a:ext cx="11171583" cy="1005840"/>
          </a:xfrm>
        </p:spPr>
        <p:txBody>
          <a:bodyPr/>
          <a:lstStyle/>
          <a:p>
            <a:r>
              <a:rPr lang="en-US"/>
              <a:t>Our Vision:  enhance user productivity and scientific quality through common infrastructure and tool integration</a:t>
            </a:r>
          </a:p>
        </p:txBody>
      </p:sp>
      <p:sp>
        <p:nvSpPr>
          <p:cNvPr id="3" name="Content Placeholder 2"/>
          <p:cNvSpPr>
            <a:spLocks noGrp="1"/>
          </p:cNvSpPr>
          <p:nvPr>
            <p:ph idx="1"/>
          </p:nvPr>
        </p:nvSpPr>
        <p:spPr>
          <a:xfrm>
            <a:off x="346213" y="1517223"/>
            <a:ext cx="11499574" cy="4167960"/>
          </a:xfrm>
        </p:spPr>
        <p:txBody>
          <a:bodyPr>
            <a:normAutofit fontScale="92500" lnSpcReduction="10000"/>
          </a:bodyPr>
          <a:lstStyle/>
          <a:p>
            <a:r>
              <a:rPr lang="en-US" sz="2600"/>
              <a:t>Decrease human time from the posing of a problem to its answer</a:t>
            </a:r>
          </a:p>
          <a:p>
            <a:r>
              <a:rPr lang="en-US" sz="2600"/>
              <a:t>Enable our users to take advantage of </a:t>
            </a:r>
            <a:r>
              <a:rPr lang="en-US" sz="2600" err="1"/>
              <a:t>exascale</a:t>
            </a:r>
            <a:r>
              <a:rPr lang="en-US" sz="2600"/>
              <a:t> computers like </a:t>
            </a:r>
            <a:r>
              <a:rPr lang="en-US" sz="2600" b="1">
                <a:solidFill>
                  <a:schemeClr val="accent1"/>
                </a:solidFill>
              </a:rPr>
              <a:t>El Capitan</a:t>
            </a:r>
          </a:p>
          <a:p>
            <a:r>
              <a:rPr lang="en-US" sz="2600"/>
              <a:t>Smooth integration and interoperation of </a:t>
            </a:r>
            <a:r>
              <a:rPr lang="en-US" sz="2600" b="1">
                <a:solidFill>
                  <a:schemeClr val="accent1"/>
                </a:solidFill>
              </a:rPr>
              <a:t>problem setup, simulation management, and analysis tools</a:t>
            </a:r>
          </a:p>
          <a:p>
            <a:r>
              <a:rPr lang="en-US" sz="2600"/>
              <a:t>Enable and support </a:t>
            </a:r>
            <a:r>
              <a:rPr lang="en-US" sz="2600" b="1">
                <a:solidFill>
                  <a:schemeClr val="accent1"/>
                </a:solidFill>
              </a:rPr>
              <a:t>code-agnostic inputs and outputs </a:t>
            </a:r>
            <a:r>
              <a:rPr lang="en-US" sz="2600"/>
              <a:t>for WSC/CP applications</a:t>
            </a:r>
          </a:p>
          <a:p>
            <a:r>
              <a:rPr lang="en-US" sz="2600"/>
              <a:t>Allow users to work at a higher level than a </a:t>
            </a:r>
            <a:r>
              <a:rPr lang="en-US" sz="2600" b="1">
                <a:solidFill>
                  <a:schemeClr val="accent1"/>
                </a:solidFill>
              </a:rPr>
              <a:t>“Sea of Files”</a:t>
            </a:r>
          </a:p>
          <a:p>
            <a:pPr lvl="1"/>
            <a:r>
              <a:rPr lang="en-US" sz="2300"/>
              <a:t>But let them </a:t>
            </a:r>
            <a:r>
              <a:rPr lang="en-US" sz="2300" b="1">
                <a:solidFill>
                  <a:srgbClr val="4F81BD"/>
                </a:solidFill>
              </a:rPr>
              <a:t>“see their files!”</a:t>
            </a:r>
          </a:p>
          <a:p>
            <a:r>
              <a:rPr lang="en-US" sz="2600"/>
              <a:t>Provide documentation and examples to enable </a:t>
            </a:r>
            <a:r>
              <a:rPr lang="en-US" sz="2600" b="1">
                <a:solidFill>
                  <a:srgbClr val="4F81BD"/>
                </a:solidFill>
              </a:rPr>
              <a:t>“tool builders” </a:t>
            </a:r>
            <a:r>
              <a:rPr lang="en-US" sz="2600"/>
              <a:t>in the user community to leverage a common workflow toolkit</a:t>
            </a:r>
          </a:p>
        </p:txBody>
      </p:sp>
    </p:spTree>
    <p:extLst>
      <p:ext uri="{BB962C8B-B14F-4D97-AF65-F5344CB8AC3E}">
        <p14:creationId xmlns:p14="http://schemas.microsoft.com/office/powerpoint/2010/main" val="4126211129"/>
      </p:ext>
    </p:extLst>
  </p:cSld>
  <p:clrMapOvr>
    <a:masterClrMapping/>
  </p:clrMapOvr>
  <mc:AlternateContent xmlns:mc="http://schemas.openxmlformats.org/markup-compatibility/2006" xmlns:p14="http://schemas.microsoft.com/office/powerpoint/2010/main">
    <mc:Choice Requires="p14">
      <p:transition spd="slow" p14:dur="2000" advTm="58911"/>
    </mc:Choice>
    <mc:Fallback xmlns="">
      <p:transition spd="slow" advTm="5891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144AB1-46CF-0487-2ED3-2F29ED676E59}"/>
              </a:ext>
            </a:extLst>
          </p:cNvPr>
          <p:cNvGrpSpPr/>
          <p:nvPr/>
        </p:nvGrpSpPr>
        <p:grpSpPr>
          <a:xfrm>
            <a:off x="439800" y="2083133"/>
            <a:ext cx="4080542" cy="2634715"/>
            <a:chOff x="709247" y="1089008"/>
            <a:chExt cx="5084592" cy="3283008"/>
          </a:xfrm>
          <a:solidFill>
            <a:schemeClr val="bg1"/>
          </a:solidFill>
        </p:grpSpPr>
        <p:pic>
          <p:nvPicPr>
            <p:cNvPr id="4098" name="Picture 2" descr="IT Automation vs. IT Orchestration – What's the Difference?">
              <a:extLst>
                <a:ext uri="{FF2B5EF4-FFF2-40B4-BE49-F238E27FC236}">
                  <a16:creationId xmlns:a16="http://schemas.microsoft.com/office/drawing/2014/main" id="{8E4B53CE-4161-4151-9F2E-EA6FBCDD4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535" y="2154229"/>
              <a:ext cx="3790868" cy="2217787"/>
            </a:xfrm>
            <a:prstGeom prst="rect">
              <a:avLst/>
            </a:prstGeom>
            <a:noFill/>
            <a:ln w="114300" cmpd="sng">
              <a:noFill/>
              <a:extLst>
                <a:ext uri="{C807C97D-BFC1-408E-A445-0C87EB9F89A2}">
                  <ask:lineSketchStyleProps xmlns:ask="http://schemas.microsoft.com/office/drawing/2018/sketchyshapes">
                    <ask:type>
                      <ask:lineSketchNone/>
                    </ask:type>
                  </ask:lineSketchStyleProps>
                </a:ext>
              </a:extLst>
            </a:ln>
          </p:spPr>
        </p:pic>
        <p:grpSp>
          <p:nvGrpSpPr>
            <p:cNvPr id="4" name="Group 3">
              <a:extLst>
                <a:ext uri="{FF2B5EF4-FFF2-40B4-BE49-F238E27FC236}">
                  <a16:creationId xmlns:a16="http://schemas.microsoft.com/office/drawing/2014/main" id="{41E11CE9-BABE-A8C9-43E7-9698A03D2978}"/>
                </a:ext>
              </a:extLst>
            </p:cNvPr>
            <p:cNvGrpSpPr/>
            <p:nvPr/>
          </p:nvGrpSpPr>
          <p:grpSpPr>
            <a:xfrm>
              <a:off x="709247" y="1089008"/>
              <a:ext cx="5084592" cy="1173209"/>
              <a:chOff x="1953635" y="3226785"/>
              <a:chExt cx="3530349" cy="711605"/>
            </a:xfrm>
            <a:grpFill/>
          </p:grpSpPr>
          <p:pic>
            <p:nvPicPr>
              <p:cNvPr id="4100" name="Picture 4">
                <a:extLst>
                  <a:ext uri="{FF2B5EF4-FFF2-40B4-BE49-F238E27FC236}">
                    <a16:creationId xmlns:a16="http://schemas.microsoft.com/office/drawing/2014/main" id="{037A2C9E-E394-407A-92E5-9E3D314FB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635" y="3421491"/>
                <a:ext cx="1530030" cy="319819"/>
              </a:xfrm>
              <a:prstGeom prst="rect">
                <a:avLst/>
              </a:prstGeom>
              <a:noFill/>
              <a:ln w="114300" cmpd="sng">
                <a:noFill/>
                <a:extLst>
                  <a:ext uri="{C807C97D-BFC1-408E-A445-0C87EB9F89A2}">
                    <ask:lineSketchStyleProps xmlns:ask="http://schemas.microsoft.com/office/drawing/2018/sketchyshapes">
                      <ask:type>
                        <ask:lineSketchNone/>
                      </ask:type>
                    </ask:lineSketchStyleProps>
                  </a:ext>
                </a:extLst>
              </a:ln>
            </p:spPr>
          </p:pic>
          <p:pic>
            <p:nvPicPr>
              <p:cNvPr id="4102" name="Picture 6" descr="Merlin">
                <a:extLst>
                  <a:ext uri="{FF2B5EF4-FFF2-40B4-BE49-F238E27FC236}">
                    <a16:creationId xmlns:a16="http://schemas.microsoft.com/office/drawing/2014/main" id="{60D3816F-3FCB-4A03-A4A3-2BC31D1740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673" y="3226785"/>
                <a:ext cx="1640311" cy="711605"/>
              </a:xfrm>
              <a:prstGeom prst="rect">
                <a:avLst/>
              </a:prstGeom>
              <a:noFill/>
              <a:ln w="114300" cmpd="sng">
                <a:noFill/>
                <a:extLst>
                  <a:ext uri="{C807C97D-BFC1-408E-A445-0C87EB9F89A2}">
                    <ask:lineSketchStyleProps xmlns:ask="http://schemas.microsoft.com/office/drawing/2018/sketchyshapes">
                      <ask:type>
                        <ask:lineSketchNone/>
                      </ask:type>
                    </ask:lineSketchStyleProps>
                  </a:ext>
                </a:extLst>
              </a:ln>
            </p:spPr>
          </p:pic>
        </p:grpSp>
      </p:grpSp>
      <p:sp>
        <p:nvSpPr>
          <p:cNvPr id="12" name="AutoShape 24">
            <a:extLst>
              <a:ext uri="{FF2B5EF4-FFF2-40B4-BE49-F238E27FC236}">
                <a16:creationId xmlns:a16="http://schemas.microsoft.com/office/drawing/2014/main" id="{FAFBDE08-F7F1-42E4-B571-9196CCDEE9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BC2DCE6E-6F09-192F-2F2B-67EB83BD9294}"/>
              </a:ext>
            </a:extLst>
          </p:cNvPr>
          <p:cNvGrpSpPr/>
          <p:nvPr/>
        </p:nvGrpSpPr>
        <p:grpSpPr>
          <a:xfrm>
            <a:off x="4873908" y="2540877"/>
            <a:ext cx="3130269" cy="2667991"/>
            <a:chOff x="4685628" y="3174413"/>
            <a:chExt cx="2708004" cy="2308086"/>
          </a:xfrm>
        </p:grpSpPr>
        <p:pic>
          <p:nvPicPr>
            <p:cNvPr id="4110" name="Picture 14" descr="The Changing Role of the Modern DBA in a Big Data World - Database Trends  and Applications">
              <a:extLst>
                <a:ext uri="{FF2B5EF4-FFF2-40B4-BE49-F238E27FC236}">
                  <a16:creationId xmlns:a16="http://schemas.microsoft.com/office/drawing/2014/main" id="{7FC886FF-D766-446B-9854-F793974E1A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5628" y="3174413"/>
              <a:ext cx="2667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86A0DDF-C7FC-474D-B2A0-24B294885199}"/>
                </a:ext>
              </a:extLst>
            </p:cNvPr>
            <p:cNvPicPr>
              <a:picLocks noChangeAspect="1"/>
            </p:cNvPicPr>
            <p:nvPr/>
          </p:nvPicPr>
          <p:blipFill>
            <a:blip r:embed="rId7"/>
            <a:stretch>
              <a:fillRect/>
            </a:stretch>
          </p:blipFill>
          <p:spPr>
            <a:xfrm>
              <a:off x="4703403" y="4817468"/>
              <a:ext cx="1405544" cy="480498"/>
            </a:xfrm>
            <a:prstGeom prst="rect">
              <a:avLst/>
            </a:prstGeom>
          </p:spPr>
        </p:pic>
        <p:sp>
          <p:nvSpPr>
            <p:cNvPr id="25" name="TextBox 24">
              <a:extLst>
                <a:ext uri="{FF2B5EF4-FFF2-40B4-BE49-F238E27FC236}">
                  <a16:creationId xmlns:a16="http://schemas.microsoft.com/office/drawing/2014/main" id="{9934A754-FA61-4526-A412-6232816CD2E4}"/>
                </a:ext>
              </a:extLst>
            </p:cNvPr>
            <p:cNvSpPr txBox="1"/>
            <p:nvPr/>
          </p:nvSpPr>
          <p:spPr>
            <a:xfrm>
              <a:off x="6126938" y="4774613"/>
              <a:ext cx="1266694" cy="707886"/>
            </a:xfrm>
            <a:prstGeom prst="rect">
              <a:avLst/>
            </a:prstGeom>
            <a:noFill/>
          </p:spPr>
          <p:txBody>
            <a:bodyPr wrap="none" rtlCol="0">
              <a:spAutoFit/>
            </a:bodyPr>
            <a:lstStyle/>
            <a:p>
              <a:r>
                <a:rPr lang="en-US" sz="4000" b="1" err="1">
                  <a:solidFill>
                    <a:schemeClr val="tx2"/>
                  </a:solidFill>
                </a:rPr>
                <a:t>Sina</a:t>
              </a:r>
              <a:endParaRPr lang="en-US" sz="4000" b="1">
                <a:solidFill>
                  <a:schemeClr val="tx2"/>
                </a:solidFill>
              </a:endParaRPr>
            </a:p>
          </p:txBody>
        </p:sp>
      </p:grpSp>
      <p:sp>
        <p:nvSpPr>
          <p:cNvPr id="3" name="Title 2">
            <a:extLst>
              <a:ext uri="{FF2B5EF4-FFF2-40B4-BE49-F238E27FC236}">
                <a16:creationId xmlns:a16="http://schemas.microsoft.com/office/drawing/2014/main" id="{E6670EE1-9DA6-4CDF-88BB-3D731CE7B796}"/>
              </a:ext>
            </a:extLst>
          </p:cNvPr>
          <p:cNvSpPr>
            <a:spLocks noGrp="1"/>
          </p:cNvSpPr>
          <p:nvPr>
            <p:ph type="title"/>
          </p:nvPr>
        </p:nvSpPr>
        <p:spPr/>
        <p:txBody>
          <a:bodyPr/>
          <a:lstStyle/>
          <a:p>
            <a:r>
              <a:rPr lang="en-US"/>
              <a:t>     WEAVE Tools Components</a:t>
            </a:r>
          </a:p>
        </p:txBody>
      </p:sp>
      <p:grpSp>
        <p:nvGrpSpPr>
          <p:cNvPr id="7" name="Group 6">
            <a:extLst>
              <a:ext uri="{FF2B5EF4-FFF2-40B4-BE49-F238E27FC236}">
                <a16:creationId xmlns:a16="http://schemas.microsoft.com/office/drawing/2014/main" id="{65D093E5-4B71-59D8-384F-2159B6DD18F0}"/>
              </a:ext>
            </a:extLst>
          </p:cNvPr>
          <p:cNvGrpSpPr/>
          <p:nvPr/>
        </p:nvGrpSpPr>
        <p:grpSpPr>
          <a:xfrm>
            <a:off x="8674311" y="2154228"/>
            <a:ext cx="3103164" cy="2079479"/>
            <a:chOff x="6492742" y="2485714"/>
            <a:chExt cx="3648113" cy="2333923"/>
          </a:xfrm>
        </p:grpSpPr>
        <p:grpSp>
          <p:nvGrpSpPr>
            <p:cNvPr id="6" name="Group 5">
              <a:extLst>
                <a:ext uri="{FF2B5EF4-FFF2-40B4-BE49-F238E27FC236}">
                  <a16:creationId xmlns:a16="http://schemas.microsoft.com/office/drawing/2014/main" id="{27BB9A29-6C5B-68B5-ADAE-66A69E8A8424}"/>
                </a:ext>
              </a:extLst>
            </p:cNvPr>
            <p:cNvGrpSpPr/>
            <p:nvPr/>
          </p:nvGrpSpPr>
          <p:grpSpPr>
            <a:xfrm>
              <a:off x="6735055" y="3045091"/>
              <a:ext cx="3405800" cy="1774546"/>
              <a:chOff x="6735055" y="3045091"/>
              <a:chExt cx="3405800" cy="1774546"/>
            </a:xfrm>
          </p:grpSpPr>
          <p:pic>
            <p:nvPicPr>
              <p:cNvPr id="15" name="Picture 14">
                <a:extLst>
                  <a:ext uri="{FF2B5EF4-FFF2-40B4-BE49-F238E27FC236}">
                    <a16:creationId xmlns:a16="http://schemas.microsoft.com/office/drawing/2014/main" id="{6D30F7B2-AE0A-4140-9725-CDFF4ACC93BE}"/>
                  </a:ext>
                </a:extLst>
              </p:cNvPr>
              <p:cNvPicPr>
                <a:picLocks noChangeAspect="1"/>
              </p:cNvPicPr>
              <p:nvPr/>
            </p:nvPicPr>
            <p:blipFill>
              <a:blip r:embed="rId8"/>
              <a:stretch>
                <a:fillRect/>
              </a:stretch>
            </p:blipFill>
            <p:spPr>
              <a:xfrm>
                <a:off x="8548578" y="3757588"/>
                <a:ext cx="1592277" cy="1062049"/>
              </a:xfrm>
              <a:prstGeom prst="rect">
                <a:avLst/>
              </a:prstGeom>
            </p:spPr>
          </p:pic>
          <p:grpSp>
            <p:nvGrpSpPr>
              <p:cNvPr id="22" name="Group 21">
                <a:extLst>
                  <a:ext uri="{FF2B5EF4-FFF2-40B4-BE49-F238E27FC236}">
                    <a16:creationId xmlns:a16="http://schemas.microsoft.com/office/drawing/2014/main" id="{8C97503D-C1CB-4241-9E28-6D5E573B8903}"/>
                  </a:ext>
                </a:extLst>
              </p:cNvPr>
              <p:cNvGrpSpPr/>
              <p:nvPr/>
            </p:nvGrpSpPr>
            <p:grpSpPr>
              <a:xfrm>
                <a:off x="6735055" y="3045091"/>
                <a:ext cx="3392655" cy="1049611"/>
                <a:chOff x="5211054" y="3045090"/>
                <a:chExt cx="3392655" cy="1049611"/>
              </a:xfrm>
            </p:grpSpPr>
            <p:pic>
              <p:nvPicPr>
                <p:cNvPr id="4108" name="Picture 12" descr="Uncertainty Quantification for Complex Systems – Development in Theory and  Methodologies | Newton Gateway to Mathematics">
                  <a:extLst>
                    <a:ext uri="{FF2B5EF4-FFF2-40B4-BE49-F238E27FC236}">
                      <a16:creationId xmlns:a16="http://schemas.microsoft.com/office/drawing/2014/main" id="{6D27EB61-5324-43F1-BBF7-BA5DF5B53900}"/>
                    </a:ext>
                  </a:extLst>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11054" y="3226784"/>
                  <a:ext cx="1778023" cy="86791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2B867FE-706E-44D9-8568-750C6F5839B3}"/>
                    </a:ext>
                  </a:extLst>
                </p:cNvPr>
                <p:cNvSpPr txBox="1"/>
                <p:nvPr/>
              </p:nvSpPr>
              <p:spPr>
                <a:xfrm>
                  <a:off x="7370660" y="3045090"/>
                  <a:ext cx="1233049" cy="523220"/>
                </a:xfrm>
                <a:prstGeom prst="rect">
                  <a:avLst/>
                </a:prstGeom>
                <a:noFill/>
              </p:spPr>
              <p:txBody>
                <a:bodyPr wrap="square" rtlCol="0">
                  <a:spAutoFit/>
                </a:bodyPr>
                <a:lstStyle/>
                <a:p>
                  <a:r>
                    <a:rPr lang="en-US" sz="2800" b="1" err="1"/>
                    <a:t>PyDV</a:t>
                  </a:r>
                  <a:endParaRPr lang="en-US" sz="2800" b="1"/>
                </a:p>
              </p:txBody>
            </p:sp>
          </p:grpSp>
        </p:grpSp>
        <p:pic>
          <p:nvPicPr>
            <p:cNvPr id="2" name="Picture 1" descr="A picture containing text, clock, sign, gauge&#10;&#10;Description automatically generated">
              <a:extLst>
                <a:ext uri="{FF2B5EF4-FFF2-40B4-BE49-F238E27FC236}">
                  <a16:creationId xmlns:a16="http://schemas.microsoft.com/office/drawing/2014/main" id="{C6CD0F93-97AF-5C01-F456-6BE13B365A2F}"/>
                </a:ext>
              </a:extLst>
            </p:cNvPr>
            <p:cNvPicPr>
              <a:picLocks noChangeAspect="1"/>
            </p:cNvPicPr>
            <p:nvPr/>
          </p:nvPicPr>
          <p:blipFill>
            <a:blip r:embed="rId10"/>
            <a:stretch>
              <a:fillRect/>
            </a:stretch>
          </p:blipFill>
          <p:spPr>
            <a:xfrm>
              <a:off x="6492742" y="2597592"/>
              <a:ext cx="1999376" cy="447499"/>
            </a:xfrm>
            <a:prstGeom prst="rect">
              <a:avLst/>
            </a:prstGeom>
          </p:spPr>
        </p:pic>
        <p:pic>
          <p:nvPicPr>
            <p:cNvPr id="5" name="Picture 4" descr="A picture containing star, dark, outdoor object, night sky&#10;&#10;Description automatically generated">
              <a:extLst>
                <a:ext uri="{FF2B5EF4-FFF2-40B4-BE49-F238E27FC236}">
                  <a16:creationId xmlns:a16="http://schemas.microsoft.com/office/drawing/2014/main" id="{A03D3AD3-5C55-F75F-6AEB-85CC56A8D4A6}"/>
                </a:ext>
              </a:extLst>
            </p:cNvPr>
            <p:cNvPicPr>
              <a:picLocks noChangeAspect="1"/>
            </p:cNvPicPr>
            <p:nvPr/>
          </p:nvPicPr>
          <p:blipFill>
            <a:blip r:embed="rId11"/>
            <a:stretch>
              <a:fillRect/>
            </a:stretch>
          </p:blipFill>
          <p:spPr>
            <a:xfrm>
              <a:off x="9301301" y="2485714"/>
              <a:ext cx="826409" cy="867918"/>
            </a:xfrm>
            <a:prstGeom prst="rect">
              <a:avLst/>
            </a:prstGeom>
          </p:spPr>
        </p:pic>
      </p:grpSp>
      <p:pic>
        <p:nvPicPr>
          <p:cNvPr id="8" name="Picture 7">
            <a:extLst>
              <a:ext uri="{FF2B5EF4-FFF2-40B4-BE49-F238E27FC236}">
                <a16:creationId xmlns:a16="http://schemas.microsoft.com/office/drawing/2014/main" id="{C234ED0C-518D-BFC8-26DB-F873DAD63326}"/>
              </a:ext>
            </a:extLst>
          </p:cNvPr>
          <p:cNvPicPr>
            <a:picLocks noChangeAspect="1"/>
          </p:cNvPicPr>
          <p:nvPr/>
        </p:nvPicPr>
        <p:blipFill>
          <a:blip r:embed="rId12"/>
          <a:stretch>
            <a:fillRect/>
          </a:stretch>
        </p:blipFill>
        <p:spPr>
          <a:xfrm>
            <a:off x="0" y="317637"/>
            <a:ext cx="1021536" cy="702644"/>
          </a:xfrm>
          <a:prstGeom prst="rect">
            <a:avLst/>
          </a:prstGeom>
        </p:spPr>
      </p:pic>
      <p:sp>
        <p:nvSpPr>
          <p:cNvPr id="16" name="Rectangle 15">
            <a:extLst>
              <a:ext uri="{FF2B5EF4-FFF2-40B4-BE49-F238E27FC236}">
                <a16:creationId xmlns:a16="http://schemas.microsoft.com/office/drawing/2014/main" id="{EE3847A5-59C5-51A9-2EB2-9B5562D5C451}"/>
              </a:ext>
            </a:extLst>
          </p:cNvPr>
          <p:cNvSpPr/>
          <p:nvPr/>
        </p:nvSpPr>
        <p:spPr bwMode="auto">
          <a:xfrm>
            <a:off x="276447" y="1998921"/>
            <a:ext cx="4243895" cy="2996639"/>
          </a:xfrm>
          <a:prstGeom prst="rect">
            <a:avLst/>
          </a:prstGeom>
          <a:noFill/>
          <a:ln w="44450">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7" name="Rectangle 16">
            <a:extLst>
              <a:ext uri="{FF2B5EF4-FFF2-40B4-BE49-F238E27FC236}">
                <a16:creationId xmlns:a16="http://schemas.microsoft.com/office/drawing/2014/main" id="{297B6CC1-071F-18B7-9D0C-15017BF2DAF7}"/>
              </a:ext>
            </a:extLst>
          </p:cNvPr>
          <p:cNvSpPr/>
          <p:nvPr/>
        </p:nvSpPr>
        <p:spPr bwMode="auto">
          <a:xfrm>
            <a:off x="4683696" y="2340753"/>
            <a:ext cx="3320482" cy="2868116"/>
          </a:xfrm>
          <a:prstGeom prst="rect">
            <a:avLst/>
          </a:prstGeom>
          <a:noFill/>
          <a:ln w="44450">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8" name="Rectangle 17">
            <a:extLst>
              <a:ext uri="{FF2B5EF4-FFF2-40B4-BE49-F238E27FC236}">
                <a16:creationId xmlns:a16="http://schemas.microsoft.com/office/drawing/2014/main" id="{8B53EB06-0EE2-B280-052C-AC70800A30FB}"/>
              </a:ext>
            </a:extLst>
          </p:cNvPr>
          <p:cNvSpPr/>
          <p:nvPr/>
        </p:nvSpPr>
        <p:spPr bwMode="auto">
          <a:xfrm>
            <a:off x="8463516" y="1967419"/>
            <a:ext cx="3518877" cy="2868116"/>
          </a:xfrm>
          <a:prstGeom prst="rect">
            <a:avLst/>
          </a:prstGeom>
          <a:noFill/>
          <a:ln w="44450">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9" name="Rectangle 18">
            <a:extLst>
              <a:ext uri="{FF2B5EF4-FFF2-40B4-BE49-F238E27FC236}">
                <a16:creationId xmlns:a16="http://schemas.microsoft.com/office/drawing/2014/main" id="{EE287838-1CE4-97F4-7678-5767E53AEA69}"/>
              </a:ext>
            </a:extLst>
          </p:cNvPr>
          <p:cNvSpPr/>
          <p:nvPr/>
        </p:nvSpPr>
        <p:spPr bwMode="auto">
          <a:xfrm>
            <a:off x="701749" y="5571460"/>
            <a:ext cx="10887306" cy="58479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a:solidFill>
                  <a:srgbClr val="000000"/>
                </a:solidFill>
              </a:rPr>
              <a:t>WEAVE Tools have been under dev and in-use for many years</a:t>
            </a:r>
          </a:p>
          <a:p>
            <a:pPr algn="ctr">
              <a:spcBef>
                <a:spcPct val="0"/>
              </a:spcBef>
            </a:pPr>
            <a:r>
              <a:rPr lang="en-US" sz="1600">
                <a:solidFill>
                  <a:srgbClr val="000000"/>
                </a:solidFill>
              </a:rPr>
              <a:t>Sina/Maestro/Merlin 2016 (ATDM), IBIS/Trata (ASCI ERA), </a:t>
            </a:r>
            <a:r>
              <a:rPr lang="en-US" sz="1600" err="1">
                <a:solidFill>
                  <a:srgbClr val="000000"/>
                </a:solidFill>
              </a:rPr>
              <a:t>Kosh</a:t>
            </a:r>
            <a:r>
              <a:rPr lang="en-US" sz="1600">
                <a:solidFill>
                  <a:srgbClr val="000000"/>
                </a:solidFill>
              </a:rPr>
              <a:t> 2019 (Vidya)</a:t>
            </a:r>
          </a:p>
        </p:txBody>
      </p:sp>
    </p:spTree>
    <p:extLst>
      <p:ext uri="{BB962C8B-B14F-4D97-AF65-F5344CB8AC3E}">
        <p14:creationId xmlns:p14="http://schemas.microsoft.com/office/powerpoint/2010/main" val="7556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3520" y="-90098"/>
            <a:ext cx="11877040" cy="1008771"/>
          </a:xfrm>
        </p:spPr>
        <p:txBody>
          <a:bodyPr/>
          <a:lstStyle/>
          <a:p>
            <a:r>
              <a:rPr lang="en-US"/>
              <a:t>Orchestration: Maestro</a:t>
            </a:r>
            <a:endParaRPr lang="en-US" sz="2400" b="0"/>
          </a:p>
        </p:txBody>
      </p:sp>
      <p:grpSp>
        <p:nvGrpSpPr>
          <p:cNvPr id="136" name="Group 135">
            <a:extLst>
              <a:ext uri="{FF2B5EF4-FFF2-40B4-BE49-F238E27FC236}">
                <a16:creationId xmlns:a16="http://schemas.microsoft.com/office/drawing/2014/main" id="{D95461EF-E0E3-A441-A496-F00A9724CB64}"/>
              </a:ext>
            </a:extLst>
          </p:cNvPr>
          <p:cNvGrpSpPr/>
          <p:nvPr/>
        </p:nvGrpSpPr>
        <p:grpSpPr>
          <a:xfrm>
            <a:off x="2786130" y="1787770"/>
            <a:ext cx="1662268" cy="1466165"/>
            <a:chOff x="2275705" y="1742045"/>
            <a:chExt cx="1662268" cy="1466165"/>
          </a:xfrm>
        </p:grpSpPr>
        <p:pic>
          <p:nvPicPr>
            <p:cNvPr id="137" name="Graphic 136" descr="List with solid fill">
              <a:extLst>
                <a:ext uri="{FF2B5EF4-FFF2-40B4-BE49-F238E27FC236}">
                  <a16:creationId xmlns:a16="http://schemas.microsoft.com/office/drawing/2014/main" id="{B7A468BD-8A80-304B-8B73-E4AE45B272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9639" y="1742045"/>
              <a:ext cx="914400" cy="914400"/>
            </a:xfrm>
            <a:prstGeom prst="rect">
              <a:avLst/>
            </a:prstGeom>
          </p:spPr>
        </p:pic>
        <p:sp>
          <p:nvSpPr>
            <p:cNvPr id="138" name="TextBox 137">
              <a:extLst>
                <a:ext uri="{FF2B5EF4-FFF2-40B4-BE49-F238E27FC236}">
                  <a16:creationId xmlns:a16="http://schemas.microsoft.com/office/drawing/2014/main" id="{FF716500-92C1-2B44-B160-9A1B01F86278}"/>
                </a:ext>
              </a:extLst>
            </p:cNvPr>
            <p:cNvSpPr txBox="1"/>
            <p:nvPr/>
          </p:nvSpPr>
          <p:spPr>
            <a:xfrm>
              <a:off x="2275705" y="2561879"/>
              <a:ext cx="1662268" cy="646331"/>
            </a:xfrm>
            <a:prstGeom prst="rect">
              <a:avLst/>
            </a:prstGeom>
            <a:noFill/>
          </p:spPr>
          <p:txBody>
            <a:bodyPr wrap="square" rtlCol="0">
              <a:spAutoFit/>
            </a:bodyPr>
            <a:lstStyle/>
            <a:p>
              <a:pPr algn="ctr"/>
              <a:r>
                <a:rPr lang="en-US"/>
                <a:t>Computational</a:t>
              </a:r>
            </a:p>
            <a:p>
              <a:pPr algn="ctr"/>
              <a:r>
                <a:rPr lang="en-US"/>
                <a:t>Process</a:t>
              </a:r>
            </a:p>
          </p:txBody>
        </p:sp>
      </p:grpSp>
      <p:grpSp>
        <p:nvGrpSpPr>
          <p:cNvPr id="139" name="Group 138">
            <a:extLst>
              <a:ext uri="{FF2B5EF4-FFF2-40B4-BE49-F238E27FC236}">
                <a16:creationId xmlns:a16="http://schemas.microsoft.com/office/drawing/2014/main" id="{08CA57F1-8B31-8A4C-A4E5-6C87F5E0CBE4}"/>
              </a:ext>
            </a:extLst>
          </p:cNvPr>
          <p:cNvGrpSpPr/>
          <p:nvPr/>
        </p:nvGrpSpPr>
        <p:grpSpPr>
          <a:xfrm>
            <a:off x="662825" y="1593890"/>
            <a:ext cx="1597152" cy="1603860"/>
            <a:chOff x="152400" y="1548165"/>
            <a:chExt cx="1597152" cy="1603860"/>
          </a:xfrm>
        </p:grpSpPr>
        <p:pic>
          <p:nvPicPr>
            <p:cNvPr id="140" name="Graphic 139" descr="Scientist male with solid fill">
              <a:extLst>
                <a:ext uri="{FF2B5EF4-FFF2-40B4-BE49-F238E27FC236}">
                  <a16:creationId xmlns:a16="http://schemas.microsoft.com/office/drawing/2014/main" id="{457D4792-9589-0C46-8269-09D6B86F8B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896" y="1548165"/>
              <a:ext cx="1302160" cy="1302160"/>
            </a:xfrm>
            <a:prstGeom prst="rect">
              <a:avLst/>
            </a:prstGeom>
          </p:spPr>
        </p:pic>
        <p:sp>
          <p:nvSpPr>
            <p:cNvPr id="141" name="TextBox 140">
              <a:extLst>
                <a:ext uri="{FF2B5EF4-FFF2-40B4-BE49-F238E27FC236}">
                  <a16:creationId xmlns:a16="http://schemas.microsoft.com/office/drawing/2014/main" id="{CB2D19BA-2BA9-5B46-AF28-0EACD5EE54F6}"/>
                </a:ext>
              </a:extLst>
            </p:cNvPr>
            <p:cNvSpPr txBox="1"/>
            <p:nvPr/>
          </p:nvSpPr>
          <p:spPr>
            <a:xfrm>
              <a:off x="152400" y="2782693"/>
              <a:ext cx="1597152" cy="369332"/>
            </a:xfrm>
            <a:prstGeom prst="rect">
              <a:avLst/>
            </a:prstGeom>
            <a:noFill/>
          </p:spPr>
          <p:txBody>
            <a:bodyPr wrap="square" rtlCol="0">
              <a:spAutoFit/>
            </a:bodyPr>
            <a:lstStyle/>
            <a:p>
              <a:pPr algn="ctr"/>
              <a:r>
                <a:rPr lang="en-US"/>
                <a:t>User #1</a:t>
              </a:r>
            </a:p>
          </p:txBody>
        </p:sp>
      </p:grpSp>
      <p:cxnSp>
        <p:nvCxnSpPr>
          <p:cNvPr id="142" name="Straight Arrow Connector 141">
            <a:extLst>
              <a:ext uri="{FF2B5EF4-FFF2-40B4-BE49-F238E27FC236}">
                <a16:creationId xmlns:a16="http://schemas.microsoft.com/office/drawing/2014/main" id="{DCFB1719-2781-EC49-B0BD-C9C790356BD2}"/>
              </a:ext>
            </a:extLst>
          </p:cNvPr>
          <p:cNvCxnSpPr>
            <a:stCxn id="140" idx="3"/>
            <a:endCxn id="137" idx="1"/>
          </p:cNvCxnSpPr>
          <p:nvPr/>
        </p:nvCxnSpPr>
        <p:spPr>
          <a:xfrm>
            <a:off x="2112481" y="2244970"/>
            <a:ext cx="1047583" cy="0"/>
          </a:xfrm>
          <a:prstGeom prst="straightConnector1">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43" name="Group 142">
            <a:extLst>
              <a:ext uri="{FF2B5EF4-FFF2-40B4-BE49-F238E27FC236}">
                <a16:creationId xmlns:a16="http://schemas.microsoft.com/office/drawing/2014/main" id="{FFACD558-2831-2049-81CE-54B5A698E98F}"/>
              </a:ext>
            </a:extLst>
          </p:cNvPr>
          <p:cNvGrpSpPr/>
          <p:nvPr/>
        </p:nvGrpSpPr>
        <p:grpSpPr>
          <a:xfrm>
            <a:off x="5274446" y="1739944"/>
            <a:ext cx="3166875" cy="4221475"/>
            <a:chOff x="4611621" y="1571138"/>
            <a:chExt cx="3131073" cy="3877000"/>
          </a:xfrm>
        </p:grpSpPr>
        <p:sp>
          <p:nvSpPr>
            <p:cNvPr id="144" name="Rectangle 143">
              <a:extLst>
                <a:ext uri="{FF2B5EF4-FFF2-40B4-BE49-F238E27FC236}">
                  <a16:creationId xmlns:a16="http://schemas.microsoft.com/office/drawing/2014/main" id="{759DF3FB-38B6-D146-8509-12C9641E6D20}"/>
                </a:ext>
              </a:extLst>
            </p:cNvPr>
            <p:cNvSpPr/>
            <p:nvPr/>
          </p:nvSpPr>
          <p:spPr bwMode="auto">
            <a:xfrm>
              <a:off x="4611621" y="1571138"/>
              <a:ext cx="3131073" cy="3508250"/>
            </a:xfrm>
            <a:prstGeom prst="rect">
              <a:avLst/>
            </a:prstGeom>
            <a:noFill/>
            <a:ln w="5715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45" name="TextBox 144">
              <a:extLst>
                <a:ext uri="{FF2B5EF4-FFF2-40B4-BE49-F238E27FC236}">
                  <a16:creationId xmlns:a16="http://schemas.microsoft.com/office/drawing/2014/main" id="{C60154BF-D257-8648-B8C8-B8A4E8C823B1}"/>
                </a:ext>
              </a:extLst>
            </p:cNvPr>
            <p:cNvSpPr txBox="1"/>
            <p:nvPr/>
          </p:nvSpPr>
          <p:spPr>
            <a:xfrm>
              <a:off x="4791108" y="5108944"/>
              <a:ext cx="2757249" cy="339194"/>
            </a:xfrm>
            <a:prstGeom prst="rect">
              <a:avLst/>
            </a:prstGeom>
            <a:noFill/>
          </p:spPr>
          <p:txBody>
            <a:bodyPr wrap="none" rtlCol="0">
              <a:spAutoFit/>
            </a:bodyPr>
            <a:lstStyle/>
            <a:p>
              <a:r>
                <a:rPr lang="en-US"/>
                <a:t>High Performance Compute</a:t>
              </a:r>
            </a:p>
          </p:txBody>
        </p:sp>
      </p:grpSp>
      <p:cxnSp>
        <p:nvCxnSpPr>
          <p:cNvPr id="146" name="Straight Arrow Connector 145">
            <a:extLst>
              <a:ext uri="{FF2B5EF4-FFF2-40B4-BE49-F238E27FC236}">
                <a16:creationId xmlns:a16="http://schemas.microsoft.com/office/drawing/2014/main" id="{CBB631BE-135D-2F42-A8DE-705D95D71F8F}"/>
              </a:ext>
            </a:extLst>
          </p:cNvPr>
          <p:cNvCxnSpPr>
            <a:cxnSpLocks/>
            <a:stCxn id="137" idx="3"/>
            <a:endCxn id="183" idx="1"/>
          </p:cNvCxnSpPr>
          <p:nvPr/>
        </p:nvCxnSpPr>
        <p:spPr>
          <a:xfrm flipV="1">
            <a:off x="4074464" y="2232485"/>
            <a:ext cx="1540459" cy="12485"/>
          </a:xfrm>
          <a:prstGeom prst="straightConnector1">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47" name="Group 146">
            <a:extLst>
              <a:ext uri="{FF2B5EF4-FFF2-40B4-BE49-F238E27FC236}">
                <a16:creationId xmlns:a16="http://schemas.microsoft.com/office/drawing/2014/main" id="{8664484E-AF46-3047-A283-2F274834EE36}"/>
              </a:ext>
            </a:extLst>
          </p:cNvPr>
          <p:cNvGrpSpPr/>
          <p:nvPr/>
        </p:nvGrpSpPr>
        <p:grpSpPr>
          <a:xfrm>
            <a:off x="5216150" y="3035683"/>
            <a:ext cx="3025219" cy="1064229"/>
            <a:chOff x="4553325" y="2866877"/>
            <a:chExt cx="3025219" cy="1064229"/>
          </a:xfrm>
        </p:grpSpPr>
        <p:grpSp>
          <p:nvGrpSpPr>
            <p:cNvPr id="148" name="Group 147">
              <a:extLst>
                <a:ext uri="{FF2B5EF4-FFF2-40B4-BE49-F238E27FC236}">
                  <a16:creationId xmlns:a16="http://schemas.microsoft.com/office/drawing/2014/main" id="{F959FFAC-C01C-674C-AFE0-1B63358AF5F7}"/>
                </a:ext>
              </a:extLst>
            </p:cNvPr>
            <p:cNvGrpSpPr/>
            <p:nvPr/>
          </p:nvGrpSpPr>
          <p:grpSpPr>
            <a:xfrm>
              <a:off x="4553325" y="2870885"/>
              <a:ext cx="1543056" cy="1044268"/>
              <a:chOff x="4463886" y="1671726"/>
              <a:chExt cx="1892621" cy="1280838"/>
            </a:xfrm>
          </p:grpSpPr>
          <p:pic>
            <p:nvPicPr>
              <p:cNvPr id="153" name="Graphic 152" descr="List with solid fill">
                <a:extLst>
                  <a:ext uri="{FF2B5EF4-FFF2-40B4-BE49-F238E27FC236}">
                    <a16:creationId xmlns:a16="http://schemas.microsoft.com/office/drawing/2014/main" id="{5D3DF10E-C31B-374A-B412-F4149BF2F0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2997" y="1671726"/>
                <a:ext cx="914400" cy="914400"/>
              </a:xfrm>
              <a:prstGeom prst="rect">
                <a:avLst/>
              </a:prstGeom>
            </p:spPr>
          </p:pic>
          <p:sp>
            <p:nvSpPr>
              <p:cNvPr id="154" name="TextBox 153">
                <a:extLst>
                  <a:ext uri="{FF2B5EF4-FFF2-40B4-BE49-F238E27FC236}">
                    <a16:creationId xmlns:a16="http://schemas.microsoft.com/office/drawing/2014/main" id="{F628767D-8FF0-0447-BE38-31F14526B07B}"/>
                  </a:ext>
                </a:extLst>
              </p:cNvPr>
              <p:cNvSpPr txBox="1"/>
              <p:nvPr/>
            </p:nvSpPr>
            <p:spPr>
              <a:xfrm>
                <a:off x="4463886" y="2499563"/>
                <a:ext cx="1892621" cy="453001"/>
              </a:xfrm>
              <a:prstGeom prst="rect">
                <a:avLst/>
              </a:prstGeom>
              <a:noFill/>
            </p:spPr>
            <p:txBody>
              <a:bodyPr wrap="square" rtlCol="0">
                <a:spAutoFit/>
              </a:bodyPr>
              <a:lstStyle/>
              <a:p>
                <a:pPr algn="ctr"/>
                <a:r>
                  <a:rPr lang="en-US"/>
                  <a:t>Parameter 2</a:t>
                </a:r>
              </a:p>
            </p:txBody>
          </p:sp>
        </p:grpSp>
        <p:grpSp>
          <p:nvGrpSpPr>
            <p:cNvPr id="149" name="Group 148">
              <a:extLst>
                <a:ext uri="{FF2B5EF4-FFF2-40B4-BE49-F238E27FC236}">
                  <a16:creationId xmlns:a16="http://schemas.microsoft.com/office/drawing/2014/main" id="{69FCCCDA-23D4-AA4B-8CB2-E7FE292897DE}"/>
                </a:ext>
              </a:extLst>
            </p:cNvPr>
            <p:cNvGrpSpPr/>
            <p:nvPr/>
          </p:nvGrpSpPr>
          <p:grpSpPr>
            <a:xfrm>
              <a:off x="6152080" y="2866877"/>
              <a:ext cx="1426464" cy="1064229"/>
              <a:chOff x="6024805" y="1657150"/>
              <a:chExt cx="1426464" cy="1064229"/>
            </a:xfrm>
          </p:grpSpPr>
          <p:pic>
            <p:nvPicPr>
              <p:cNvPr id="151" name="Graphic 150" descr="Connected outline">
                <a:extLst>
                  <a:ext uri="{FF2B5EF4-FFF2-40B4-BE49-F238E27FC236}">
                    <a16:creationId xmlns:a16="http://schemas.microsoft.com/office/drawing/2014/main" id="{436117FD-D8CD-0B43-94B8-E1938B5CF7B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65282" y="1657150"/>
                <a:ext cx="745511" cy="745511"/>
              </a:xfrm>
              <a:prstGeom prst="rect">
                <a:avLst/>
              </a:prstGeom>
            </p:spPr>
          </p:pic>
          <p:sp>
            <p:nvSpPr>
              <p:cNvPr id="152" name="TextBox 151">
                <a:extLst>
                  <a:ext uri="{FF2B5EF4-FFF2-40B4-BE49-F238E27FC236}">
                    <a16:creationId xmlns:a16="http://schemas.microsoft.com/office/drawing/2014/main" id="{2AEBEBAE-859F-114D-8318-75ACE5B67070}"/>
                  </a:ext>
                </a:extLst>
              </p:cNvPr>
              <p:cNvSpPr txBox="1"/>
              <p:nvPr/>
            </p:nvSpPr>
            <p:spPr>
              <a:xfrm>
                <a:off x="6024805" y="2352047"/>
                <a:ext cx="1426464" cy="369332"/>
              </a:xfrm>
              <a:prstGeom prst="rect">
                <a:avLst/>
              </a:prstGeom>
              <a:noFill/>
            </p:spPr>
            <p:txBody>
              <a:bodyPr wrap="square" rtlCol="0">
                <a:spAutoFit/>
              </a:bodyPr>
              <a:lstStyle/>
              <a:p>
                <a:pPr algn="ctr"/>
                <a:r>
                  <a:rPr lang="en-US"/>
                  <a:t>Process 2</a:t>
                </a:r>
              </a:p>
            </p:txBody>
          </p:sp>
        </p:grpSp>
        <p:cxnSp>
          <p:nvCxnSpPr>
            <p:cNvPr id="150" name="Straight Arrow Connector 149">
              <a:extLst>
                <a:ext uri="{FF2B5EF4-FFF2-40B4-BE49-F238E27FC236}">
                  <a16:creationId xmlns:a16="http://schemas.microsoft.com/office/drawing/2014/main" id="{1539C1F4-6B20-3C48-8270-6493EFBB00CF}"/>
                </a:ext>
              </a:extLst>
            </p:cNvPr>
            <p:cNvCxnSpPr>
              <a:cxnSpLocks/>
              <a:stCxn id="153" idx="3"/>
              <a:endCxn id="151" idx="1"/>
            </p:cNvCxnSpPr>
            <p:nvPr/>
          </p:nvCxnSpPr>
          <p:spPr>
            <a:xfrm flipV="1">
              <a:off x="5697609" y="3239633"/>
              <a:ext cx="794948" cy="4008"/>
            </a:xfrm>
            <a:prstGeom prst="straightConnector1">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55" name="Group 154">
            <a:extLst>
              <a:ext uri="{FF2B5EF4-FFF2-40B4-BE49-F238E27FC236}">
                <a16:creationId xmlns:a16="http://schemas.microsoft.com/office/drawing/2014/main" id="{D8C699F1-EB0F-1044-AE89-5926CA55B591}"/>
              </a:ext>
            </a:extLst>
          </p:cNvPr>
          <p:cNvGrpSpPr/>
          <p:nvPr/>
        </p:nvGrpSpPr>
        <p:grpSpPr>
          <a:xfrm>
            <a:off x="5216150" y="4471667"/>
            <a:ext cx="3025219" cy="1064229"/>
            <a:chOff x="4553325" y="4302861"/>
            <a:chExt cx="3025219" cy="1064229"/>
          </a:xfrm>
        </p:grpSpPr>
        <p:grpSp>
          <p:nvGrpSpPr>
            <p:cNvPr id="156" name="Group 155">
              <a:extLst>
                <a:ext uri="{FF2B5EF4-FFF2-40B4-BE49-F238E27FC236}">
                  <a16:creationId xmlns:a16="http://schemas.microsoft.com/office/drawing/2014/main" id="{668A5C06-6444-7C48-8FD4-E3439D4E8256}"/>
                </a:ext>
              </a:extLst>
            </p:cNvPr>
            <p:cNvGrpSpPr/>
            <p:nvPr/>
          </p:nvGrpSpPr>
          <p:grpSpPr>
            <a:xfrm>
              <a:off x="4553325" y="4306869"/>
              <a:ext cx="1543056" cy="1044268"/>
              <a:chOff x="4463886" y="1671726"/>
              <a:chExt cx="1892621" cy="1280838"/>
            </a:xfrm>
          </p:grpSpPr>
          <p:pic>
            <p:nvPicPr>
              <p:cNvPr id="161" name="Graphic 160" descr="List with solid fill">
                <a:extLst>
                  <a:ext uri="{FF2B5EF4-FFF2-40B4-BE49-F238E27FC236}">
                    <a16:creationId xmlns:a16="http://schemas.microsoft.com/office/drawing/2014/main" id="{B8C13FCF-B84C-6F40-8F43-0E0AC0C569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2997" y="1671726"/>
                <a:ext cx="914400" cy="914400"/>
              </a:xfrm>
              <a:prstGeom prst="rect">
                <a:avLst/>
              </a:prstGeom>
            </p:spPr>
          </p:pic>
          <p:sp>
            <p:nvSpPr>
              <p:cNvPr id="162" name="TextBox 161">
                <a:extLst>
                  <a:ext uri="{FF2B5EF4-FFF2-40B4-BE49-F238E27FC236}">
                    <a16:creationId xmlns:a16="http://schemas.microsoft.com/office/drawing/2014/main" id="{0F6ADB01-FFCF-004E-95D9-4CFA5D5AF0B8}"/>
                  </a:ext>
                </a:extLst>
              </p:cNvPr>
              <p:cNvSpPr txBox="1"/>
              <p:nvPr/>
            </p:nvSpPr>
            <p:spPr>
              <a:xfrm>
                <a:off x="4463886" y="2499563"/>
                <a:ext cx="1892621" cy="453001"/>
              </a:xfrm>
              <a:prstGeom prst="rect">
                <a:avLst/>
              </a:prstGeom>
              <a:noFill/>
            </p:spPr>
            <p:txBody>
              <a:bodyPr wrap="square" rtlCol="0">
                <a:spAutoFit/>
              </a:bodyPr>
              <a:lstStyle/>
              <a:p>
                <a:pPr algn="ctr"/>
                <a:r>
                  <a:rPr lang="en-US"/>
                  <a:t>Parameter n</a:t>
                </a:r>
              </a:p>
            </p:txBody>
          </p:sp>
        </p:grpSp>
        <p:grpSp>
          <p:nvGrpSpPr>
            <p:cNvPr id="157" name="Group 156">
              <a:extLst>
                <a:ext uri="{FF2B5EF4-FFF2-40B4-BE49-F238E27FC236}">
                  <a16:creationId xmlns:a16="http://schemas.microsoft.com/office/drawing/2014/main" id="{EA959F43-AB96-4949-8571-F3C5409921C5}"/>
                </a:ext>
              </a:extLst>
            </p:cNvPr>
            <p:cNvGrpSpPr/>
            <p:nvPr/>
          </p:nvGrpSpPr>
          <p:grpSpPr>
            <a:xfrm>
              <a:off x="6152080" y="4302861"/>
              <a:ext cx="1426464" cy="1064229"/>
              <a:chOff x="6024805" y="1657150"/>
              <a:chExt cx="1426464" cy="1064229"/>
            </a:xfrm>
          </p:grpSpPr>
          <p:pic>
            <p:nvPicPr>
              <p:cNvPr id="159" name="Graphic 158" descr="Connected outline">
                <a:extLst>
                  <a:ext uri="{FF2B5EF4-FFF2-40B4-BE49-F238E27FC236}">
                    <a16:creationId xmlns:a16="http://schemas.microsoft.com/office/drawing/2014/main" id="{CB51951F-54D5-344A-8645-434BA91FB9E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65282" y="1657150"/>
                <a:ext cx="745511" cy="745511"/>
              </a:xfrm>
              <a:prstGeom prst="rect">
                <a:avLst/>
              </a:prstGeom>
            </p:spPr>
          </p:pic>
          <p:sp>
            <p:nvSpPr>
              <p:cNvPr id="160" name="TextBox 159">
                <a:extLst>
                  <a:ext uri="{FF2B5EF4-FFF2-40B4-BE49-F238E27FC236}">
                    <a16:creationId xmlns:a16="http://schemas.microsoft.com/office/drawing/2014/main" id="{B7BB23E4-3FC9-EC46-A336-3B63F4583833}"/>
                  </a:ext>
                </a:extLst>
              </p:cNvPr>
              <p:cNvSpPr txBox="1"/>
              <p:nvPr/>
            </p:nvSpPr>
            <p:spPr>
              <a:xfrm>
                <a:off x="6024805" y="2352047"/>
                <a:ext cx="1426464" cy="369332"/>
              </a:xfrm>
              <a:prstGeom prst="rect">
                <a:avLst/>
              </a:prstGeom>
              <a:noFill/>
            </p:spPr>
            <p:txBody>
              <a:bodyPr wrap="square" rtlCol="0">
                <a:spAutoFit/>
              </a:bodyPr>
              <a:lstStyle/>
              <a:p>
                <a:pPr algn="ctr"/>
                <a:r>
                  <a:rPr lang="en-US"/>
                  <a:t>Process n</a:t>
                </a:r>
              </a:p>
            </p:txBody>
          </p:sp>
        </p:grpSp>
        <p:cxnSp>
          <p:nvCxnSpPr>
            <p:cNvPr id="158" name="Straight Arrow Connector 157">
              <a:extLst>
                <a:ext uri="{FF2B5EF4-FFF2-40B4-BE49-F238E27FC236}">
                  <a16:creationId xmlns:a16="http://schemas.microsoft.com/office/drawing/2014/main" id="{956BF96C-EAF1-D341-B1F2-17D08EE05E96}"/>
                </a:ext>
              </a:extLst>
            </p:cNvPr>
            <p:cNvCxnSpPr>
              <a:cxnSpLocks/>
              <a:stCxn id="161" idx="3"/>
              <a:endCxn id="159" idx="1"/>
            </p:cNvCxnSpPr>
            <p:nvPr/>
          </p:nvCxnSpPr>
          <p:spPr>
            <a:xfrm flipV="1">
              <a:off x="5697609" y="4675617"/>
              <a:ext cx="794948" cy="4008"/>
            </a:xfrm>
            <a:prstGeom prst="straightConnector1">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63" name="TextBox 162">
            <a:extLst>
              <a:ext uri="{FF2B5EF4-FFF2-40B4-BE49-F238E27FC236}">
                <a16:creationId xmlns:a16="http://schemas.microsoft.com/office/drawing/2014/main" id="{BAE90E12-355D-C24B-A300-B83BAFDC29B0}"/>
              </a:ext>
            </a:extLst>
          </p:cNvPr>
          <p:cNvSpPr txBox="1"/>
          <p:nvPr/>
        </p:nvSpPr>
        <p:spPr>
          <a:xfrm>
            <a:off x="6444643" y="3866193"/>
            <a:ext cx="824265" cy="707886"/>
          </a:xfrm>
          <a:prstGeom prst="rect">
            <a:avLst/>
          </a:prstGeom>
          <a:noFill/>
        </p:spPr>
        <p:txBody>
          <a:bodyPr wrap="none" rtlCol="0">
            <a:spAutoFit/>
          </a:bodyPr>
          <a:lstStyle/>
          <a:p>
            <a:r>
              <a:rPr lang="en-US" sz="4000" b="1"/>
              <a:t>. . .</a:t>
            </a:r>
          </a:p>
        </p:txBody>
      </p:sp>
      <p:grpSp>
        <p:nvGrpSpPr>
          <p:cNvPr id="164" name="Group 163">
            <a:extLst>
              <a:ext uri="{FF2B5EF4-FFF2-40B4-BE49-F238E27FC236}">
                <a16:creationId xmlns:a16="http://schemas.microsoft.com/office/drawing/2014/main" id="{1E64B5EC-C72C-1F49-B38B-B46D4FB8ED1C}"/>
              </a:ext>
            </a:extLst>
          </p:cNvPr>
          <p:cNvGrpSpPr/>
          <p:nvPr/>
        </p:nvGrpSpPr>
        <p:grpSpPr>
          <a:xfrm>
            <a:off x="7900893" y="1767206"/>
            <a:ext cx="1906103" cy="3537570"/>
            <a:chOff x="7238068" y="1598400"/>
            <a:chExt cx="1906103" cy="3537570"/>
          </a:xfrm>
        </p:grpSpPr>
        <p:cxnSp>
          <p:nvCxnSpPr>
            <p:cNvPr id="165" name="Straight Arrow Connector 164">
              <a:extLst>
                <a:ext uri="{FF2B5EF4-FFF2-40B4-BE49-F238E27FC236}">
                  <a16:creationId xmlns:a16="http://schemas.microsoft.com/office/drawing/2014/main" id="{8865AC51-23C8-C142-9EE9-04E94362DE2D}"/>
                </a:ext>
              </a:extLst>
            </p:cNvPr>
            <p:cNvCxnSpPr>
              <a:cxnSpLocks/>
              <a:stCxn id="181" idx="3"/>
              <a:endCxn id="166" idx="1"/>
            </p:cNvCxnSpPr>
            <p:nvPr/>
          </p:nvCxnSpPr>
          <p:spPr>
            <a:xfrm flipV="1">
              <a:off x="7238068" y="2055600"/>
              <a:ext cx="966536" cy="4071"/>
            </a:xfrm>
            <a:prstGeom prst="straightConnector1">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6" name="Graphic 165" descr="Database with solid fill">
              <a:extLst>
                <a:ext uri="{FF2B5EF4-FFF2-40B4-BE49-F238E27FC236}">
                  <a16:creationId xmlns:a16="http://schemas.microsoft.com/office/drawing/2014/main" id="{2FE76F8F-84B4-A748-94AA-0517CB44D79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204604" y="1598400"/>
              <a:ext cx="914400" cy="914400"/>
            </a:xfrm>
            <a:prstGeom prst="rect">
              <a:avLst/>
            </a:prstGeom>
          </p:spPr>
        </p:pic>
        <p:pic>
          <p:nvPicPr>
            <p:cNvPr id="167" name="Graphic 166" descr="Database with solid fill">
              <a:extLst>
                <a:ext uri="{FF2B5EF4-FFF2-40B4-BE49-F238E27FC236}">
                  <a16:creationId xmlns:a16="http://schemas.microsoft.com/office/drawing/2014/main" id="{99E9343F-E47C-6F44-981A-C3BAEC30F9B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229771" y="2782432"/>
              <a:ext cx="914400" cy="914400"/>
            </a:xfrm>
            <a:prstGeom prst="rect">
              <a:avLst/>
            </a:prstGeom>
          </p:spPr>
        </p:pic>
        <p:pic>
          <p:nvPicPr>
            <p:cNvPr id="168" name="Graphic 167" descr="Database with solid fill">
              <a:extLst>
                <a:ext uri="{FF2B5EF4-FFF2-40B4-BE49-F238E27FC236}">
                  <a16:creationId xmlns:a16="http://schemas.microsoft.com/office/drawing/2014/main" id="{8D000B36-A063-BF4F-BCBD-B3D6F5E9028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229771" y="4221570"/>
              <a:ext cx="914400" cy="914400"/>
            </a:xfrm>
            <a:prstGeom prst="rect">
              <a:avLst/>
            </a:prstGeom>
          </p:spPr>
        </p:pic>
        <p:sp>
          <p:nvSpPr>
            <p:cNvPr id="169" name="TextBox 168">
              <a:extLst>
                <a:ext uri="{FF2B5EF4-FFF2-40B4-BE49-F238E27FC236}">
                  <a16:creationId xmlns:a16="http://schemas.microsoft.com/office/drawing/2014/main" id="{699D75C0-27C4-DE48-80A0-BF0EA4C4BEE0}"/>
                </a:ext>
              </a:extLst>
            </p:cNvPr>
            <p:cNvSpPr txBox="1"/>
            <p:nvPr/>
          </p:nvSpPr>
          <p:spPr>
            <a:xfrm>
              <a:off x="8274838" y="3545821"/>
              <a:ext cx="824265" cy="707886"/>
            </a:xfrm>
            <a:prstGeom prst="rect">
              <a:avLst/>
            </a:prstGeom>
            <a:noFill/>
          </p:spPr>
          <p:txBody>
            <a:bodyPr wrap="none" rtlCol="0">
              <a:spAutoFit/>
            </a:bodyPr>
            <a:lstStyle/>
            <a:p>
              <a:r>
                <a:rPr lang="en-US" sz="4000" b="1"/>
                <a:t>. . .</a:t>
              </a:r>
            </a:p>
          </p:txBody>
        </p:sp>
        <p:cxnSp>
          <p:nvCxnSpPr>
            <p:cNvPr id="170" name="Straight Arrow Connector 169">
              <a:extLst>
                <a:ext uri="{FF2B5EF4-FFF2-40B4-BE49-F238E27FC236}">
                  <a16:creationId xmlns:a16="http://schemas.microsoft.com/office/drawing/2014/main" id="{A06B4F8B-09AE-F24A-AF6B-F5DDC59CE94D}"/>
                </a:ext>
              </a:extLst>
            </p:cNvPr>
            <p:cNvCxnSpPr>
              <a:cxnSpLocks/>
              <a:stCxn id="151" idx="3"/>
              <a:endCxn id="167" idx="1"/>
            </p:cNvCxnSpPr>
            <p:nvPr/>
          </p:nvCxnSpPr>
          <p:spPr>
            <a:xfrm flipV="1">
              <a:off x="7238068" y="3239632"/>
              <a:ext cx="991703" cy="6876"/>
            </a:xfrm>
            <a:prstGeom prst="straightConnector1">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a:extLst>
                <a:ext uri="{FF2B5EF4-FFF2-40B4-BE49-F238E27FC236}">
                  <a16:creationId xmlns:a16="http://schemas.microsoft.com/office/drawing/2014/main" id="{DE920123-F023-8D4E-AB00-C32E5ACD3830}"/>
                </a:ext>
              </a:extLst>
            </p:cNvPr>
            <p:cNvCxnSpPr>
              <a:cxnSpLocks/>
              <a:stCxn id="159" idx="3"/>
              <a:endCxn id="168" idx="1"/>
            </p:cNvCxnSpPr>
            <p:nvPr/>
          </p:nvCxnSpPr>
          <p:spPr>
            <a:xfrm flipV="1">
              <a:off x="7238068" y="4678770"/>
              <a:ext cx="991703" cy="3722"/>
            </a:xfrm>
            <a:prstGeom prst="straightConnector1">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72" name="Group 171">
            <a:extLst>
              <a:ext uri="{FF2B5EF4-FFF2-40B4-BE49-F238E27FC236}">
                <a16:creationId xmlns:a16="http://schemas.microsoft.com/office/drawing/2014/main" id="{0429F2AF-1503-1F4F-ADAA-08B96F7E960E}"/>
              </a:ext>
            </a:extLst>
          </p:cNvPr>
          <p:cNvGrpSpPr/>
          <p:nvPr/>
        </p:nvGrpSpPr>
        <p:grpSpPr>
          <a:xfrm>
            <a:off x="3952793" y="2262199"/>
            <a:ext cx="1662129" cy="2586232"/>
            <a:chOff x="4230624" y="2351456"/>
            <a:chExt cx="1662129" cy="2586232"/>
          </a:xfrm>
        </p:grpSpPr>
        <p:cxnSp>
          <p:nvCxnSpPr>
            <p:cNvPr id="173" name="Elbow Connector 172">
              <a:extLst>
                <a:ext uri="{FF2B5EF4-FFF2-40B4-BE49-F238E27FC236}">
                  <a16:creationId xmlns:a16="http://schemas.microsoft.com/office/drawing/2014/main" id="{EF20DEC3-6EC1-7848-A9C2-CBCAF11628B5}"/>
                </a:ext>
              </a:extLst>
            </p:cNvPr>
            <p:cNvCxnSpPr>
              <a:cxnSpLocks/>
              <a:endCxn id="153" idx="1"/>
            </p:cNvCxnSpPr>
            <p:nvPr/>
          </p:nvCxnSpPr>
          <p:spPr>
            <a:xfrm rot="16200000" flipH="1">
              <a:off x="4791366" y="2400316"/>
              <a:ext cx="1150246" cy="1052529"/>
            </a:xfrm>
            <a:prstGeom prst="bentConnector2">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74" name="Group 173">
              <a:extLst>
                <a:ext uri="{FF2B5EF4-FFF2-40B4-BE49-F238E27FC236}">
                  <a16:creationId xmlns:a16="http://schemas.microsoft.com/office/drawing/2014/main" id="{FBC7B11A-085D-C344-B081-5E0FF1C33F12}"/>
                </a:ext>
              </a:extLst>
            </p:cNvPr>
            <p:cNvGrpSpPr/>
            <p:nvPr/>
          </p:nvGrpSpPr>
          <p:grpSpPr>
            <a:xfrm>
              <a:off x="4230624" y="2351456"/>
              <a:ext cx="1662129" cy="2586232"/>
              <a:chOff x="4230624" y="2351456"/>
              <a:chExt cx="1662129" cy="2586232"/>
            </a:xfrm>
          </p:grpSpPr>
          <p:cxnSp>
            <p:nvCxnSpPr>
              <p:cNvPr id="175" name="Elbow Connector 174">
                <a:extLst>
                  <a:ext uri="{FF2B5EF4-FFF2-40B4-BE49-F238E27FC236}">
                    <a16:creationId xmlns:a16="http://schemas.microsoft.com/office/drawing/2014/main" id="{D2AB2BE9-5892-EA42-9880-9610ECC7FB36}"/>
                  </a:ext>
                </a:extLst>
              </p:cNvPr>
              <p:cNvCxnSpPr>
                <a:cxnSpLocks/>
                <a:endCxn id="161" idx="1"/>
              </p:cNvCxnSpPr>
              <p:nvPr/>
            </p:nvCxnSpPr>
            <p:spPr>
              <a:xfrm rot="16200000" flipH="1">
                <a:off x="4073373" y="3118307"/>
                <a:ext cx="2586232" cy="1052529"/>
              </a:xfrm>
              <a:prstGeom prst="bentConnector2">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C1E43511-F265-1745-89A3-886A2FD9FB8D}"/>
                  </a:ext>
                </a:extLst>
              </p:cNvPr>
              <p:cNvCxnSpPr/>
              <p:nvPr/>
            </p:nvCxnSpPr>
            <p:spPr>
              <a:xfrm>
                <a:off x="4230624" y="3377893"/>
                <a:ext cx="0" cy="594437"/>
              </a:xfrm>
              <a:prstGeom prst="line">
                <a:avLst/>
              </a:prstGeom>
              <a:ln w="571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177" name="Group 176">
            <a:extLst>
              <a:ext uri="{FF2B5EF4-FFF2-40B4-BE49-F238E27FC236}">
                <a16:creationId xmlns:a16="http://schemas.microsoft.com/office/drawing/2014/main" id="{D31C2EBF-1A30-3D47-82B7-0B1195270FA0}"/>
              </a:ext>
            </a:extLst>
          </p:cNvPr>
          <p:cNvGrpSpPr/>
          <p:nvPr/>
        </p:nvGrpSpPr>
        <p:grpSpPr>
          <a:xfrm>
            <a:off x="5216150" y="1855721"/>
            <a:ext cx="3025219" cy="1064229"/>
            <a:chOff x="4553325" y="1686915"/>
            <a:chExt cx="3025219" cy="1064229"/>
          </a:xfrm>
        </p:grpSpPr>
        <p:grpSp>
          <p:nvGrpSpPr>
            <p:cNvPr id="178" name="Group 177">
              <a:extLst>
                <a:ext uri="{FF2B5EF4-FFF2-40B4-BE49-F238E27FC236}">
                  <a16:creationId xmlns:a16="http://schemas.microsoft.com/office/drawing/2014/main" id="{2EEDA324-F9EE-8242-8CD7-185B667F0D3E}"/>
                </a:ext>
              </a:extLst>
            </p:cNvPr>
            <p:cNvGrpSpPr/>
            <p:nvPr/>
          </p:nvGrpSpPr>
          <p:grpSpPr>
            <a:xfrm>
              <a:off x="4553325" y="1690923"/>
              <a:ext cx="1543056" cy="1044268"/>
              <a:chOff x="4463886" y="1671726"/>
              <a:chExt cx="1892621" cy="1280838"/>
            </a:xfrm>
          </p:grpSpPr>
          <p:pic>
            <p:nvPicPr>
              <p:cNvPr id="183" name="Graphic 182" descr="List with solid fill">
                <a:extLst>
                  <a:ext uri="{FF2B5EF4-FFF2-40B4-BE49-F238E27FC236}">
                    <a16:creationId xmlns:a16="http://schemas.microsoft.com/office/drawing/2014/main" id="{F7E7D08D-A369-1F47-872D-F1437839A9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2997" y="1671726"/>
                <a:ext cx="914400" cy="914400"/>
              </a:xfrm>
              <a:prstGeom prst="rect">
                <a:avLst/>
              </a:prstGeom>
            </p:spPr>
          </p:pic>
          <p:sp>
            <p:nvSpPr>
              <p:cNvPr id="184" name="TextBox 183">
                <a:extLst>
                  <a:ext uri="{FF2B5EF4-FFF2-40B4-BE49-F238E27FC236}">
                    <a16:creationId xmlns:a16="http://schemas.microsoft.com/office/drawing/2014/main" id="{B8D830A4-4BA1-A94C-B2F2-435DCA5AC71D}"/>
                  </a:ext>
                </a:extLst>
              </p:cNvPr>
              <p:cNvSpPr txBox="1"/>
              <p:nvPr/>
            </p:nvSpPr>
            <p:spPr>
              <a:xfrm>
                <a:off x="4463886" y="2499563"/>
                <a:ext cx="1892621" cy="453001"/>
              </a:xfrm>
              <a:prstGeom prst="rect">
                <a:avLst/>
              </a:prstGeom>
              <a:noFill/>
            </p:spPr>
            <p:txBody>
              <a:bodyPr wrap="square" rtlCol="0">
                <a:spAutoFit/>
              </a:bodyPr>
              <a:lstStyle/>
              <a:p>
                <a:pPr algn="ctr"/>
                <a:r>
                  <a:rPr lang="en-US"/>
                  <a:t>Parameter 1</a:t>
                </a:r>
              </a:p>
            </p:txBody>
          </p:sp>
        </p:grpSp>
        <p:grpSp>
          <p:nvGrpSpPr>
            <p:cNvPr id="179" name="Group 178">
              <a:extLst>
                <a:ext uri="{FF2B5EF4-FFF2-40B4-BE49-F238E27FC236}">
                  <a16:creationId xmlns:a16="http://schemas.microsoft.com/office/drawing/2014/main" id="{FF7DCE40-FCF7-B84B-980E-E045312006C7}"/>
                </a:ext>
              </a:extLst>
            </p:cNvPr>
            <p:cNvGrpSpPr/>
            <p:nvPr/>
          </p:nvGrpSpPr>
          <p:grpSpPr>
            <a:xfrm>
              <a:off x="6152080" y="1686915"/>
              <a:ext cx="1426464" cy="1064229"/>
              <a:chOff x="6024805" y="1657150"/>
              <a:chExt cx="1426464" cy="1064229"/>
            </a:xfrm>
          </p:grpSpPr>
          <p:pic>
            <p:nvPicPr>
              <p:cNvPr id="181" name="Graphic 180" descr="Connected outline">
                <a:extLst>
                  <a:ext uri="{FF2B5EF4-FFF2-40B4-BE49-F238E27FC236}">
                    <a16:creationId xmlns:a16="http://schemas.microsoft.com/office/drawing/2014/main" id="{F6CF4B50-AB5D-4644-BA01-F70C115D021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65282" y="1657150"/>
                <a:ext cx="745511" cy="745511"/>
              </a:xfrm>
              <a:prstGeom prst="rect">
                <a:avLst/>
              </a:prstGeom>
            </p:spPr>
          </p:pic>
          <p:sp>
            <p:nvSpPr>
              <p:cNvPr id="182" name="TextBox 181">
                <a:extLst>
                  <a:ext uri="{FF2B5EF4-FFF2-40B4-BE49-F238E27FC236}">
                    <a16:creationId xmlns:a16="http://schemas.microsoft.com/office/drawing/2014/main" id="{1C156687-F9DF-094D-829F-F21741C2A551}"/>
                  </a:ext>
                </a:extLst>
              </p:cNvPr>
              <p:cNvSpPr txBox="1"/>
              <p:nvPr/>
            </p:nvSpPr>
            <p:spPr>
              <a:xfrm>
                <a:off x="6024805" y="2352047"/>
                <a:ext cx="1426464" cy="369332"/>
              </a:xfrm>
              <a:prstGeom prst="rect">
                <a:avLst/>
              </a:prstGeom>
              <a:noFill/>
            </p:spPr>
            <p:txBody>
              <a:bodyPr wrap="square" rtlCol="0">
                <a:spAutoFit/>
              </a:bodyPr>
              <a:lstStyle/>
              <a:p>
                <a:pPr algn="ctr"/>
                <a:r>
                  <a:rPr lang="en-US"/>
                  <a:t>Process 1</a:t>
                </a:r>
              </a:p>
            </p:txBody>
          </p:sp>
        </p:grpSp>
        <p:cxnSp>
          <p:nvCxnSpPr>
            <p:cNvPr id="180" name="Straight Arrow Connector 179">
              <a:extLst>
                <a:ext uri="{FF2B5EF4-FFF2-40B4-BE49-F238E27FC236}">
                  <a16:creationId xmlns:a16="http://schemas.microsoft.com/office/drawing/2014/main" id="{0E53A378-3427-204E-845B-34E093A41DD0}"/>
                </a:ext>
              </a:extLst>
            </p:cNvPr>
            <p:cNvCxnSpPr>
              <a:cxnSpLocks/>
              <a:stCxn id="183" idx="3"/>
              <a:endCxn id="181" idx="1"/>
            </p:cNvCxnSpPr>
            <p:nvPr/>
          </p:nvCxnSpPr>
          <p:spPr>
            <a:xfrm flipV="1">
              <a:off x="5697609" y="2059671"/>
              <a:ext cx="794948" cy="4008"/>
            </a:xfrm>
            <a:prstGeom prst="straightConnector1">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85" name="Group 184">
            <a:extLst>
              <a:ext uri="{FF2B5EF4-FFF2-40B4-BE49-F238E27FC236}">
                <a16:creationId xmlns:a16="http://schemas.microsoft.com/office/drawing/2014/main" id="{38CC9D21-7C10-E44E-B3BC-5140B647B08E}"/>
              </a:ext>
            </a:extLst>
          </p:cNvPr>
          <p:cNvGrpSpPr/>
          <p:nvPr/>
        </p:nvGrpSpPr>
        <p:grpSpPr>
          <a:xfrm>
            <a:off x="8609418" y="1739944"/>
            <a:ext cx="1372364" cy="4237883"/>
            <a:chOff x="7953462" y="1571138"/>
            <a:chExt cx="1506019" cy="4237883"/>
          </a:xfrm>
        </p:grpSpPr>
        <p:sp>
          <p:nvSpPr>
            <p:cNvPr id="186" name="Rectangle 185">
              <a:extLst>
                <a:ext uri="{FF2B5EF4-FFF2-40B4-BE49-F238E27FC236}">
                  <a16:creationId xmlns:a16="http://schemas.microsoft.com/office/drawing/2014/main" id="{75906890-8E42-5643-9EEC-ACAF77DACC17}"/>
                </a:ext>
              </a:extLst>
            </p:cNvPr>
            <p:cNvSpPr/>
            <p:nvPr/>
          </p:nvSpPr>
          <p:spPr bwMode="auto">
            <a:xfrm>
              <a:off x="7953462" y="1571138"/>
              <a:ext cx="1506019" cy="3819961"/>
            </a:xfrm>
            <a:prstGeom prst="rect">
              <a:avLst/>
            </a:prstGeom>
            <a:noFill/>
            <a:ln w="5715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87" name="TextBox 186">
              <a:extLst>
                <a:ext uri="{FF2B5EF4-FFF2-40B4-BE49-F238E27FC236}">
                  <a16:creationId xmlns:a16="http://schemas.microsoft.com/office/drawing/2014/main" id="{9085E4E7-112C-7943-AE77-8ED191E69C19}"/>
                </a:ext>
              </a:extLst>
            </p:cNvPr>
            <p:cNvSpPr txBox="1"/>
            <p:nvPr/>
          </p:nvSpPr>
          <p:spPr>
            <a:xfrm>
              <a:off x="8396194" y="5439689"/>
              <a:ext cx="620554" cy="369332"/>
            </a:xfrm>
            <a:prstGeom prst="rect">
              <a:avLst/>
            </a:prstGeom>
            <a:noFill/>
          </p:spPr>
          <p:txBody>
            <a:bodyPr wrap="none" rtlCol="0">
              <a:spAutoFit/>
            </a:bodyPr>
            <a:lstStyle/>
            <a:p>
              <a:r>
                <a:rPr lang="en-US"/>
                <a:t>Data</a:t>
              </a:r>
            </a:p>
          </p:txBody>
        </p:sp>
      </p:grpSp>
      <p:grpSp>
        <p:nvGrpSpPr>
          <p:cNvPr id="188" name="Group 187">
            <a:extLst>
              <a:ext uri="{FF2B5EF4-FFF2-40B4-BE49-F238E27FC236}">
                <a16:creationId xmlns:a16="http://schemas.microsoft.com/office/drawing/2014/main" id="{70EABCBE-902C-6F4B-939B-D20BBD445598}"/>
              </a:ext>
            </a:extLst>
          </p:cNvPr>
          <p:cNvGrpSpPr/>
          <p:nvPr/>
        </p:nvGrpSpPr>
        <p:grpSpPr>
          <a:xfrm>
            <a:off x="662825" y="3656286"/>
            <a:ext cx="1597152" cy="1603860"/>
            <a:chOff x="152400" y="1548165"/>
            <a:chExt cx="1597152" cy="1603860"/>
          </a:xfrm>
        </p:grpSpPr>
        <p:pic>
          <p:nvPicPr>
            <p:cNvPr id="189" name="Graphic 188" descr="Scientist female with solid fill">
              <a:extLst>
                <a:ext uri="{FF2B5EF4-FFF2-40B4-BE49-F238E27FC236}">
                  <a16:creationId xmlns:a16="http://schemas.microsoft.com/office/drawing/2014/main" id="{5030B7D2-3470-5B4A-8CF3-38A5DF73BFB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99896" y="1548165"/>
              <a:ext cx="1302160" cy="1302160"/>
            </a:xfrm>
            <a:prstGeom prst="rect">
              <a:avLst/>
            </a:prstGeom>
          </p:spPr>
        </p:pic>
        <p:sp>
          <p:nvSpPr>
            <p:cNvPr id="190" name="TextBox 189">
              <a:extLst>
                <a:ext uri="{FF2B5EF4-FFF2-40B4-BE49-F238E27FC236}">
                  <a16:creationId xmlns:a16="http://schemas.microsoft.com/office/drawing/2014/main" id="{73307D5C-1765-654E-85C3-5092F8C9FA98}"/>
                </a:ext>
              </a:extLst>
            </p:cNvPr>
            <p:cNvSpPr txBox="1"/>
            <p:nvPr/>
          </p:nvSpPr>
          <p:spPr>
            <a:xfrm>
              <a:off x="152400" y="2782693"/>
              <a:ext cx="1597152" cy="369332"/>
            </a:xfrm>
            <a:prstGeom prst="rect">
              <a:avLst/>
            </a:prstGeom>
            <a:noFill/>
          </p:spPr>
          <p:txBody>
            <a:bodyPr wrap="square" rtlCol="0">
              <a:spAutoFit/>
            </a:bodyPr>
            <a:lstStyle/>
            <a:p>
              <a:pPr algn="ctr"/>
              <a:r>
                <a:rPr lang="en-US"/>
                <a:t>User #2</a:t>
              </a:r>
            </a:p>
          </p:txBody>
        </p:sp>
      </p:grpSp>
      <p:grpSp>
        <p:nvGrpSpPr>
          <p:cNvPr id="191" name="Group 190">
            <a:extLst>
              <a:ext uri="{FF2B5EF4-FFF2-40B4-BE49-F238E27FC236}">
                <a16:creationId xmlns:a16="http://schemas.microsoft.com/office/drawing/2014/main" id="{73D5C647-CADF-1A45-87F3-AC43A8FA360D}"/>
              </a:ext>
            </a:extLst>
          </p:cNvPr>
          <p:cNvGrpSpPr/>
          <p:nvPr/>
        </p:nvGrpSpPr>
        <p:grpSpPr>
          <a:xfrm>
            <a:off x="9781829" y="2245031"/>
            <a:ext cx="1935123" cy="2623170"/>
            <a:chOff x="9278026" y="2330896"/>
            <a:chExt cx="1935123" cy="2623170"/>
          </a:xfrm>
        </p:grpSpPr>
        <p:grpSp>
          <p:nvGrpSpPr>
            <p:cNvPr id="192" name="Group 191">
              <a:extLst>
                <a:ext uri="{FF2B5EF4-FFF2-40B4-BE49-F238E27FC236}">
                  <a16:creationId xmlns:a16="http://schemas.microsoft.com/office/drawing/2014/main" id="{3BBE66BA-AD75-794A-8988-B5FD0140C76E}"/>
                </a:ext>
              </a:extLst>
            </p:cNvPr>
            <p:cNvGrpSpPr/>
            <p:nvPr/>
          </p:nvGrpSpPr>
          <p:grpSpPr>
            <a:xfrm>
              <a:off x="10187355" y="2934280"/>
              <a:ext cx="1025794" cy="1183342"/>
              <a:chOff x="10075402" y="3179010"/>
              <a:chExt cx="1025794" cy="1183342"/>
            </a:xfrm>
          </p:grpSpPr>
          <p:pic>
            <p:nvPicPr>
              <p:cNvPr id="196" name="Graphic 195" descr="Table with solid fill">
                <a:extLst>
                  <a:ext uri="{FF2B5EF4-FFF2-40B4-BE49-F238E27FC236}">
                    <a16:creationId xmlns:a16="http://schemas.microsoft.com/office/drawing/2014/main" id="{177B9857-F518-6542-AD09-BF6F8A498C05}"/>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131099" y="3179010"/>
                <a:ext cx="914400" cy="914400"/>
              </a:xfrm>
              <a:prstGeom prst="rect">
                <a:avLst/>
              </a:prstGeom>
            </p:spPr>
          </p:pic>
          <p:sp>
            <p:nvSpPr>
              <p:cNvPr id="197" name="TextBox 196">
                <a:extLst>
                  <a:ext uri="{FF2B5EF4-FFF2-40B4-BE49-F238E27FC236}">
                    <a16:creationId xmlns:a16="http://schemas.microsoft.com/office/drawing/2014/main" id="{3B69EF57-A8D3-3A45-86EC-7453BDCA0AF5}"/>
                  </a:ext>
                </a:extLst>
              </p:cNvPr>
              <p:cNvSpPr txBox="1"/>
              <p:nvPr/>
            </p:nvSpPr>
            <p:spPr>
              <a:xfrm>
                <a:off x="10075402" y="3993020"/>
                <a:ext cx="1025794" cy="369332"/>
              </a:xfrm>
              <a:prstGeom prst="rect">
                <a:avLst/>
              </a:prstGeom>
              <a:noFill/>
            </p:spPr>
            <p:txBody>
              <a:bodyPr wrap="none" rtlCol="0">
                <a:spAutoFit/>
              </a:bodyPr>
              <a:lstStyle/>
              <a:p>
                <a:r>
                  <a:rPr lang="en-US"/>
                  <a:t>Analytics</a:t>
                </a:r>
              </a:p>
            </p:txBody>
          </p:sp>
        </p:grpSp>
        <p:cxnSp>
          <p:nvCxnSpPr>
            <p:cNvPr id="193" name="Elbow Connector 192">
              <a:extLst>
                <a:ext uri="{FF2B5EF4-FFF2-40B4-BE49-F238E27FC236}">
                  <a16:creationId xmlns:a16="http://schemas.microsoft.com/office/drawing/2014/main" id="{B2AFB2A5-9974-6F41-B318-D2B2319AD77F}"/>
                </a:ext>
              </a:extLst>
            </p:cNvPr>
            <p:cNvCxnSpPr>
              <a:cxnSpLocks/>
              <a:stCxn id="166" idx="3"/>
              <a:endCxn id="196" idx="1"/>
            </p:cNvCxnSpPr>
            <p:nvPr/>
          </p:nvCxnSpPr>
          <p:spPr>
            <a:xfrm>
              <a:off x="9278026" y="2330896"/>
              <a:ext cx="965026" cy="1060584"/>
            </a:xfrm>
            <a:prstGeom prst="bentConnector3">
              <a:avLst>
                <a:gd name="adj1" fmla="val 50000"/>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4" name="Elbow Connector 193">
              <a:extLst>
                <a:ext uri="{FF2B5EF4-FFF2-40B4-BE49-F238E27FC236}">
                  <a16:creationId xmlns:a16="http://schemas.microsoft.com/office/drawing/2014/main" id="{69D46401-7471-D348-B1FD-35A68DF726B9}"/>
                </a:ext>
              </a:extLst>
            </p:cNvPr>
            <p:cNvCxnSpPr>
              <a:cxnSpLocks/>
              <a:stCxn id="167" idx="3"/>
              <a:endCxn id="196" idx="1"/>
            </p:cNvCxnSpPr>
            <p:nvPr/>
          </p:nvCxnSpPr>
          <p:spPr>
            <a:xfrm flipV="1">
              <a:off x="9303193" y="3391480"/>
              <a:ext cx="939859" cy="123448"/>
            </a:xfrm>
            <a:prstGeom prst="bentConnector3">
              <a:avLst>
                <a:gd name="adj1" fmla="val 50000"/>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5" name="Elbow Connector 194">
              <a:extLst>
                <a:ext uri="{FF2B5EF4-FFF2-40B4-BE49-F238E27FC236}">
                  <a16:creationId xmlns:a16="http://schemas.microsoft.com/office/drawing/2014/main" id="{96B7351D-8222-5644-BC7E-B2CDB651FA93}"/>
                </a:ext>
              </a:extLst>
            </p:cNvPr>
            <p:cNvCxnSpPr>
              <a:cxnSpLocks/>
              <a:stCxn id="168" idx="3"/>
              <a:endCxn id="196" idx="1"/>
            </p:cNvCxnSpPr>
            <p:nvPr/>
          </p:nvCxnSpPr>
          <p:spPr>
            <a:xfrm flipV="1">
              <a:off x="9303193" y="3391480"/>
              <a:ext cx="939859" cy="1562586"/>
            </a:xfrm>
            <a:prstGeom prst="bentConnector3">
              <a:avLst>
                <a:gd name="adj1" fmla="val 50000"/>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98" name="Group 197">
            <a:extLst>
              <a:ext uri="{FF2B5EF4-FFF2-40B4-BE49-F238E27FC236}">
                <a16:creationId xmlns:a16="http://schemas.microsoft.com/office/drawing/2014/main" id="{64408758-A9A5-824A-97DB-470DDD38A49A}"/>
              </a:ext>
            </a:extLst>
          </p:cNvPr>
          <p:cNvGrpSpPr/>
          <p:nvPr/>
        </p:nvGrpSpPr>
        <p:grpSpPr>
          <a:xfrm>
            <a:off x="2444648" y="3664244"/>
            <a:ext cx="1597152" cy="1603860"/>
            <a:chOff x="152400" y="1548165"/>
            <a:chExt cx="1597152" cy="1603860"/>
          </a:xfrm>
        </p:grpSpPr>
        <p:pic>
          <p:nvPicPr>
            <p:cNvPr id="199" name="Graphic 198" descr="Scientist female with solid fill">
              <a:extLst>
                <a:ext uri="{FF2B5EF4-FFF2-40B4-BE49-F238E27FC236}">
                  <a16:creationId xmlns:a16="http://schemas.microsoft.com/office/drawing/2014/main" id="{8D6B8B1B-A2C8-B54A-B2BB-DB216F0BC6A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99896" y="1548165"/>
              <a:ext cx="1302160" cy="1302160"/>
            </a:xfrm>
            <a:prstGeom prst="rect">
              <a:avLst/>
            </a:prstGeom>
          </p:spPr>
        </p:pic>
        <p:sp>
          <p:nvSpPr>
            <p:cNvPr id="200" name="TextBox 199">
              <a:extLst>
                <a:ext uri="{FF2B5EF4-FFF2-40B4-BE49-F238E27FC236}">
                  <a16:creationId xmlns:a16="http://schemas.microsoft.com/office/drawing/2014/main" id="{BFB870B1-3502-3B42-8A12-DD0C2F150748}"/>
                </a:ext>
              </a:extLst>
            </p:cNvPr>
            <p:cNvSpPr txBox="1"/>
            <p:nvPr/>
          </p:nvSpPr>
          <p:spPr>
            <a:xfrm>
              <a:off x="152400" y="2782693"/>
              <a:ext cx="1597152" cy="369332"/>
            </a:xfrm>
            <a:prstGeom prst="rect">
              <a:avLst/>
            </a:prstGeom>
            <a:noFill/>
          </p:spPr>
          <p:txBody>
            <a:bodyPr wrap="square" rtlCol="0">
              <a:spAutoFit/>
            </a:bodyPr>
            <a:lstStyle/>
            <a:p>
              <a:pPr algn="ctr"/>
              <a:r>
                <a:rPr lang="en-US"/>
                <a:t>User #3</a:t>
              </a:r>
            </a:p>
          </p:txBody>
        </p:sp>
      </p:grpSp>
      <p:cxnSp>
        <p:nvCxnSpPr>
          <p:cNvPr id="217" name="Elbow Connector 216">
            <a:extLst>
              <a:ext uri="{FF2B5EF4-FFF2-40B4-BE49-F238E27FC236}">
                <a16:creationId xmlns:a16="http://schemas.microsoft.com/office/drawing/2014/main" id="{B6FB9D14-F4DF-2645-B111-FBFF8FC7B537}"/>
              </a:ext>
            </a:extLst>
          </p:cNvPr>
          <p:cNvCxnSpPr>
            <a:cxnSpLocks/>
            <a:stCxn id="138" idx="2"/>
            <a:endCxn id="189" idx="0"/>
          </p:cNvCxnSpPr>
          <p:nvPr/>
        </p:nvCxnSpPr>
        <p:spPr>
          <a:xfrm rot="5400000">
            <a:off x="2338158" y="2377179"/>
            <a:ext cx="402351" cy="2155863"/>
          </a:xfrm>
          <a:prstGeom prst="bentConnector3">
            <a:avLst>
              <a:gd name="adj1" fmla="val 50000"/>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1" name="Elbow Connector 220">
            <a:extLst>
              <a:ext uri="{FF2B5EF4-FFF2-40B4-BE49-F238E27FC236}">
                <a16:creationId xmlns:a16="http://schemas.microsoft.com/office/drawing/2014/main" id="{CAD8DAEF-3406-CF42-AE71-3193BEBC342E}"/>
              </a:ext>
            </a:extLst>
          </p:cNvPr>
          <p:cNvCxnSpPr>
            <a:cxnSpLocks/>
            <a:stCxn id="138" idx="2"/>
            <a:endCxn id="199" idx="0"/>
          </p:cNvCxnSpPr>
          <p:nvPr/>
        </p:nvCxnSpPr>
        <p:spPr>
          <a:xfrm rot="5400000">
            <a:off x="3225090" y="3272069"/>
            <a:ext cx="410309" cy="374040"/>
          </a:xfrm>
          <a:prstGeom prst="bentConnector3">
            <a:avLst>
              <a:gd name="adj1" fmla="val 50000"/>
            </a:avLst>
          </a:prstGeom>
          <a:ln w="571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a:extLst>
              <a:ext uri="{FF2B5EF4-FFF2-40B4-BE49-F238E27FC236}">
                <a16:creationId xmlns:a16="http://schemas.microsoft.com/office/drawing/2014/main" id="{189EDAC9-6A09-6F4C-A942-BB80352BD169}"/>
              </a:ext>
            </a:extLst>
          </p:cNvPr>
          <p:cNvCxnSpPr>
            <a:cxnSpLocks/>
          </p:cNvCxnSpPr>
          <p:nvPr/>
        </p:nvCxnSpPr>
        <p:spPr>
          <a:xfrm>
            <a:off x="4562393" y="3702729"/>
            <a:ext cx="0" cy="567447"/>
          </a:xfrm>
          <a:prstGeom prst="line">
            <a:avLst/>
          </a:prstGeom>
          <a:ln w="571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pic>
        <p:nvPicPr>
          <p:cNvPr id="3" name="Graphic 2" descr="Server with solid fill">
            <a:extLst>
              <a:ext uri="{FF2B5EF4-FFF2-40B4-BE49-F238E27FC236}">
                <a16:creationId xmlns:a16="http://schemas.microsoft.com/office/drawing/2014/main" id="{5EDE4F2B-FEF1-C14A-864B-AC4F02F6CF99}"/>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7140328" y="2231249"/>
            <a:ext cx="399928" cy="399928"/>
          </a:xfrm>
          <a:prstGeom prst="rect">
            <a:avLst/>
          </a:prstGeom>
        </p:spPr>
      </p:pic>
      <p:pic>
        <p:nvPicPr>
          <p:cNvPr id="74" name="Graphic 73" descr="Server with solid fill">
            <a:extLst>
              <a:ext uri="{FF2B5EF4-FFF2-40B4-BE49-F238E27FC236}">
                <a16:creationId xmlns:a16="http://schemas.microsoft.com/office/drawing/2014/main" id="{42940886-0224-AF4D-B0A2-BE363A68BF2C}"/>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7140328" y="3430149"/>
            <a:ext cx="399928" cy="399928"/>
          </a:xfrm>
          <a:prstGeom prst="rect">
            <a:avLst/>
          </a:prstGeom>
        </p:spPr>
      </p:pic>
      <p:pic>
        <p:nvPicPr>
          <p:cNvPr id="75" name="Graphic 74" descr="Server with solid fill">
            <a:extLst>
              <a:ext uri="{FF2B5EF4-FFF2-40B4-BE49-F238E27FC236}">
                <a16:creationId xmlns:a16="http://schemas.microsoft.com/office/drawing/2014/main" id="{AE67D3D9-443D-AE47-A2C6-F5A2EF8B4D07}"/>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7140328" y="4863098"/>
            <a:ext cx="399928" cy="399928"/>
          </a:xfrm>
          <a:prstGeom prst="rect">
            <a:avLst/>
          </a:prstGeom>
        </p:spPr>
      </p:pic>
      <p:sp>
        <p:nvSpPr>
          <p:cNvPr id="8" name="Title 12">
            <a:extLst>
              <a:ext uri="{FF2B5EF4-FFF2-40B4-BE49-F238E27FC236}">
                <a16:creationId xmlns:a16="http://schemas.microsoft.com/office/drawing/2014/main" id="{D7FA547A-BB8A-9A69-B616-4DED15EFF401}"/>
              </a:ext>
            </a:extLst>
          </p:cNvPr>
          <p:cNvSpPr txBox="1">
            <a:spLocks/>
          </p:cNvSpPr>
          <p:nvPr/>
        </p:nvSpPr>
        <p:spPr>
          <a:xfrm>
            <a:off x="223520" y="716035"/>
            <a:ext cx="1187704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sz="2800"/>
              <a:t>Maestro aims to enable reproducible computational science following the model set by the experimental disciplines</a:t>
            </a:r>
            <a:endParaRPr lang="en-US" sz="2000" b="0"/>
          </a:p>
        </p:txBody>
      </p:sp>
      <p:sp>
        <p:nvSpPr>
          <p:cNvPr id="9" name="TextBox 8">
            <a:extLst>
              <a:ext uri="{FF2B5EF4-FFF2-40B4-BE49-F238E27FC236}">
                <a16:creationId xmlns:a16="http://schemas.microsoft.com/office/drawing/2014/main" id="{555D3F76-02EA-5607-D76B-3722D83F3BE3}"/>
              </a:ext>
            </a:extLst>
          </p:cNvPr>
          <p:cNvSpPr txBox="1"/>
          <p:nvPr/>
        </p:nvSpPr>
        <p:spPr>
          <a:xfrm>
            <a:off x="1447569" y="6016265"/>
            <a:ext cx="9584932"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a:t>Maestro’s vision is to become a toolchain and ecosystem of tools adaptable to user’s needs </a:t>
            </a:r>
          </a:p>
        </p:txBody>
      </p:sp>
    </p:spTree>
    <p:custDataLst>
      <p:tags r:id="rId1"/>
    </p:custDataLst>
    <p:extLst>
      <p:ext uri="{BB962C8B-B14F-4D97-AF65-F5344CB8AC3E}">
        <p14:creationId xmlns:p14="http://schemas.microsoft.com/office/powerpoint/2010/main" val="3290612033"/>
      </p:ext>
    </p:extLst>
  </p:cSld>
  <p:clrMapOvr>
    <a:masterClrMapping/>
  </p:clrMapOvr>
  <mc:AlternateContent xmlns:mc="http://schemas.openxmlformats.org/markup-compatibility/2006" xmlns:p14="http://schemas.microsoft.com/office/powerpoint/2010/main">
    <mc:Choice Requires="p14">
      <p:transition spd="slow" p14:dur="2000" advTm="65730"/>
    </mc:Choice>
    <mc:Fallback xmlns="">
      <p:transition spd="slow" advTm="657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6F30F-273E-C88E-928D-EB6DA3534287}"/>
              </a:ext>
            </a:extLst>
          </p:cNvPr>
          <p:cNvSpPr>
            <a:spLocks noGrp="1"/>
          </p:cNvSpPr>
          <p:nvPr>
            <p:ph type="title"/>
          </p:nvPr>
        </p:nvSpPr>
        <p:spPr/>
        <p:txBody>
          <a:bodyPr/>
          <a:lstStyle/>
          <a:p>
            <a:r>
              <a:rPr lang="en-US"/>
              <a:t>Having a complete, concrete, repeatable process, Maestro can run experiments with it by inflating the graph with parameters</a:t>
            </a:r>
          </a:p>
        </p:txBody>
      </p:sp>
      <p:sp>
        <p:nvSpPr>
          <p:cNvPr id="3" name="Rectangle 2">
            <a:extLst>
              <a:ext uri="{FF2B5EF4-FFF2-40B4-BE49-F238E27FC236}">
                <a16:creationId xmlns:a16="http://schemas.microsoft.com/office/drawing/2014/main" id="{72555348-64A7-A6C2-5A67-E9A9218AD873}"/>
              </a:ext>
            </a:extLst>
          </p:cNvPr>
          <p:cNvSpPr/>
          <p:nvPr/>
        </p:nvSpPr>
        <p:spPr>
          <a:xfrm>
            <a:off x="459767" y="1733569"/>
            <a:ext cx="5861421" cy="4616648"/>
          </a:xfrm>
          <a:prstGeom prst="rect">
            <a:avLst/>
          </a:prstGeom>
          <a:solidFill>
            <a:srgbClr val="F8F8F8"/>
          </a:solidFill>
          <a:ln w="12700">
            <a:solidFill>
              <a:srgbClr val="EEEEEE"/>
            </a:solidFill>
          </a:ln>
        </p:spPr>
        <p:txBody>
          <a:bodyPr wrap="square">
            <a:spAutoFit/>
          </a:bodyPr>
          <a:lstStyle/>
          <a:p>
            <a:r>
              <a:rPr lang="en-US" sz="1400" b="1">
                <a:solidFill>
                  <a:srgbClr val="008000"/>
                </a:solidFill>
                <a:latin typeface="Times New Roman" pitchFamily="2" charset="0"/>
                <a:ea typeface="DengXian" panose="02010600030101010101" pitchFamily="2" charset="-122"/>
                <a:cs typeface="Arial" panose="020B0604020202020204" pitchFamily="34" charset="0"/>
              </a:rPr>
              <a:t>study</a:t>
            </a:r>
            <a:r>
              <a:rPr lang="en-US" sz="1400">
                <a:latin typeface="Times New Roman" pitchFamily="2" charset="0"/>
                <a:ea typeface="DengXian" panose="02010600030101010101" pitchFamily="2" charset="-122"/>
                <a:cs typeface="Arial" panose="020B0604020202020204" pitchFamily="34" charset="0"/>
              </a:rPr>
              <a:t>:</a:t>
            </a:r>
          </a:p>
          <a:p>
            <a:pPr algn="ctr"/>
            <a:r>
              <a:rPr lang="en-US" sz="1400">
                <a:latin typeface="Andale Mono" panose="020B0509000000000004" pitchFamily="49" charset="0"/>
                <a:ea typeface="DengXian" panose="02010600030101010101" pitchFamily="2" charset="-122"/>
                <a:cs typeface="Arial" panose="020B0604020202020204" pitchFamily="34" charset="0"/>
              </a:rPr>
              <a:t>...</a:t>
            </a:r>
            <a:endParaRPr lang="en-US" sz="1400">
              <a:solidFill>
                <a:srgbClr val="BA2121"/>
              </a:solidFill>
              <a:latin typeface="Times New Roman" panose="02020603050405020304" pitchFamily="18"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 </a:t>
            </a:r>
            <a:r>
              <a:rPr lang="en-US" sz="1400" b="1">
                <a:solidFill>
                  <a:srgbClr val="008000"/>
                </a:solidFill>
                <a:latin typeface="Times New Roman" panose="02020603050405020304" pitchFamily="18" charset="0"/>
                <a:ea typeface="DengXian" panose="02010600030101010101" pitchFamily="2" charset="-122"/>
                <a:cs typeface="Arial" panose="020B0604020202020204" pitchFamily="34" charset="0"/>
              </a:rPr>
              <a:t>name</a:t>
            </a:r>
            <a:r>
              <a:rPr lang="en-US" sz="1400">
                <a:latin typeface="Times New Roman" panose="02020603050405020304" pitchFamily="18" charset="0"/>
                <a:ea typeface="DengXian" panose="02010600030101010101" pitchFamily="2" charset="-122"/>
                <a:cs typeface="Arial" panose="020B0604020202020204" pitchFamily="34" charset="0"/>
              </a:rPr>
              <a:t>: sim-run</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b="1">
                <a:solidFill>
                  <a:srgbClr val="008000"/>
                </a:solidFill>
                <a:latin typeface="Times New Roman" panose="02020603050405020304" pitchFamily="18" charset="0"/>
                <a:ea typeface="DengXian" panose="02010600030101010101" pitchFamily="2" charset="-122"/>
                <a:cs typeface="Arial" panose="020B0604020202020204" pitchFamily="34" charset="0"/>
              </a:rPr>
              <a:t>description</a:t>
            </a:r>
            <a:r>
              <a:rPr lang="en-US" sz="1400">
                <a:latin typeface="Times New Roman" panose="02020603050405020304" pitchFamily="18" charset="0"/>
                <a:ea typeface="DengXian" panose="02010600030101010101" pitchFamily="2" charset="-122"/>
                <a:cs typeface="Arial" panose="020B0604020202020204" pitchFamily="34" charset="0"/>
              </a:rPr>
              <a:t>: run the simulation.</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b="1">
                <a:solidFill>
                  <a:srgbClr val="008000"/>
                </a:solidFill>
                <a:latin typeface="Times New Roman" panose="02020603050405020304" pitchFamily="18" charset="0"/>
                <a:ea typeface="DengXian" panose="02010600030101010101" pitchFamily="2" charset="-122"/>
                <a:cs typeface="Arial" panose="020B0604020202020204" pitchFamily="34" charset="0"/>
              </a:rPr>
              <a:t>run</a:t>
            </a:r>
            <a:r>
              <a:rPr lang="en-US" sz="1400">
                <a:latin typeface="Times New Roman" panose="02020603050405020304" pitchFamily="18" charset="0"/>
                <a:ea typeface="DengXian" panose="02010600030101010101" pitchFamily="2" charset="-122"/>
                <a:cs typeface="Arial" panose="020B0604020202020204" pitchFamily="34" charset="0"/>
              </a:rPr>
              <a:t>:</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cmd</a:t>
            </a:r>
            <a:r>
              <a:rPr lang="en-US" sz="1400">
                <a:latin typeface="Times New Roman" panose="02020603050405020304" pitchFamily="18" charset="0"/>
                <a:ea typeface="DengXian" panose="02010600030101010101" pitchFamily="2" charset="-122"/>
                <a:cs typeface="Arial" panose="020B0604020202020204" pitchFamily="34" charset="0"/>
              </a:rPr>
              <a:t>: |</a:t>
            </a:r>
          </a:p>
          <a:p>
            <a:r>
              <a:rPr lang="en-US" sz="1400">
                <a:solidFill>
                  <a:srgbClr val="880000"/>
                </a:solidFill>
                <a:latin typeface="Times New Roman" panose="02020603050405020304" pitchFamily="18" charset="0"/>
                <a:ea typeface="DengXian" panose="02010600030101010101" pitchFamily="2" charset="-122"/>
                <a:cs typeface="Arial" panose="020B0604020202020204" pitchFamily="34" charset="0"/>
              </a:rPr>
              <a:t>          cp $(</a:t>
            </a:r>
            <a:r>
              <a:rPr lang="en-US" sz="1400" err="1">
                <a:solidFill>
                  <a:srgbClr val="880000"/>
                </a:solidFill>
                <a:latin typeface="Times New Roman" panose="02020603050405020304" pitchFamily="18" charset="0"/>
                <a:ea typeface="DengXian" panose="02010600030101010101" pitchFamily="2" charset="-122"/>
                <a:cs typeface="Arial" panose="020B0604020202020204" pitchFamily="34" charset="0"/>
              </a:rPr>
              <a:t>stage.workspace</a:t>
            </a:r>
            <a:r>
              <a:rPr lang="en-US" sz="1400">
                <a:solidFill>
                  <a:srgbClr val="880000"/>
                </a:solidFill>
                <a:latin typeface="Times New Roman" panose="02020603050405020304" pitchFamily="18" charset="0"/>
                <a:ea typeface="DengXian" panose="02010600030101010101" pitchFamily="2" charset="-122"/>
                <a:cs typeface="Arial" panose="020B0604020202020204" pitchFamily="34" charset="0"/>
              </a:rPr>
              <a:t>)/$(INPUT_FILE) .</a:t>
            </a:r>
          </a:p>
          <a:p>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solidFill>
                  <a:srgbClr val="880000"/>
                </a:solidFill>
                <a:latin typeface="Times New Roman" panose="02020603050405020304" pitchFamily="18" charset="0"/>
                <a:ea typeface="DengXian" panose="02010600030101010101" pitchFamily="2" charset="-122"/>
                <a:cs typeface="Arial" panose="020B0604020202020204" pitchFamily="34" charset="0"/>
              </a:rPr>
              <a:t>          $(LAUNCHER) $(SIM_CODE)/</a:t>
            </a:r>
            <a:r>
              <a:rPr lang="en-US" sz="1400" err="1">
                <a:solidFill>
                  <a:srgbClr val="880000"/>
                </a:solidFill>
                <a:latin typeface="Times New Roman" panose="02020603050405020304" pitchFamily="18" charset="0"/>
                <a:ea typeface="DengXian" panose="02010600030101010101" pitchFamily="2" charset="-122"/>
                <a:cs typeface="Arial" panose="020B0604020202020204" pitchFamily="34" charset="0"/>
              </a:rPr>
              <a:t>sim_exe</a:t>
            </a:r>
            <a:r>
              <a:rPr lang="en-US" sz="1400">
                <a:solidFill>
                  <a:srgbClr val="880000"/>
                </a:solidFill>
                <a:latin typeface="Times New Roman" panose="02020603050405020304" pitchFamily="18" charset="0"/>
                <a:ea typeface="DengXian" panose="02010600030101010101" pitchFamily="2" charset="-122"/>
                <a:cs typeface="Arial" panose="020B0604020202020204" pitchFamily="34" charset="0"/>
              </a:rPr>
              <a:t> -in $(INPUT_FILE) –p 4 –res </a:t>
            </a:r>
            <a:r>
              <a:rPr lang="en-US" sz="1400" b="1">
                <a:solidFill>
                  <a:srgbClr val="880000"/>
                </a:solidFill>
                <a:latin typeface="Times New Roman" panose="02020603050405020304" pitchFamily="18" charset="0"/>
                <a:ea typeface="DengXian" panose="02010600030101010101" pitchFamily="2" charset="-122"/>
                <a:cs typeface="Arial" panose="020B0604020202020204" pitchFamily="34" charset="0"/>
              </a:rPr>
              <a:t>$(RES)</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b="1">
                <a:solidFill>
                  <a:srgbClr val="008000"/>
                </a:solidFill>
                <a:latin typeface="Times New Roman" panose="02020603050405020304" pitchFamily="18" charset="0"/>
                <a:ea typeface="DengXian" panose="02010600030101010101" pitchFamily="2" charset="-122"/>
                <a:cs typeface="Arial" panose="020B0604020202020204" pitchFamily="34" charset="0"/>
              </a:rPr>
              <a:t>procs</a:t>
            </a:r>
            <a:r>
              <a:rPr lang="en-US" sz="1400">
                <a:latin typeface="Times New Roman" panose="02020603050405020304" pitchFamily="18" charset="0"/>
                <a:ea typeface="DengXian" panose="02010600030101010101" pitchFamily="2" charset="-122"/>
                <a:cs typeface="Arial" panose="020B0604020202020204" pitchFamily="34" charset="0"/>
              </a:rPr>
              <a:t>: 4</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b="1">
                <a:solidFill>
                  <a:srgbClr val="008000"/>
                </a:solidFill>
                <a:latin typeface="Times New Roman" panose="02020603050405020304" pitchFamily="18" charset="0"/>
                <a:ea typeface="DengXian" panose="02010600030101010101" pitchFamily="2" charset="-122"/>
                <a:cs typeface="Arial" panose="020B0604020202020204" pitchFamily="34" charset="0"/>
              </a:rPr>
              <a:t>nodes</a:t>
            </a:r>
            <a:r>
              <a:rPr lang="en-US" sz="1400">
                <a:latin typeface="Times New Roman" panose="02020603050405020304" pitchFamily="18" charset="0"/>
                <a:ea typeface="DengXian" panose="02010600030101010101" pitchFamily="2" charset="-122"/>
                <a:cs typeface="Arial" panose="020B0604020202020204" pitchFamily="34" charset="0"/>
              </a:rPr>
              <a:t>: 1</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walltime</a:t>
            </a:r>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a:solidFill>
                  <a:srgbClr val="BA2121"/>
                </a:solidFill>
                <a:latin typeface="Times New Roman" panose="02020603050405020304" pitchFamily="18" charset="0"/>
                <a:ea typeface="DengXian" panose="02010600030101010101" pitchFamily="2" charset="-122"/>
                <a:cs typeface="Arial" panose="020B0604020202020204" pitchFamily="34" charset="0"/>
              </a:rPr>
              <a:t>"00:10:00”</a:t>
            </a:r>
            <a:endParaRPr lang="en-US" sz="1400">
              <a:solidFill>
                <a:srgbClr val="BA2121"/>
              </a:solidFill>
              <a:latin typeface="Calibri" panose="020F0502020204030204" pitchFamily="34" charset="0"/>
              <a:ea typeface="DengXian" panose="02010600030101010101" pitchFamily="2" charset="-122"/>
              <a:cs typeface="Arial" panose="020B0604020202020204" pitchFamily="34" charset="0"/>
            </a:endParaRPr>
          </a:p>
          <a:p>
            <a:pPr algn="ctr"/>
            <a:r>
              <a:rPr lang="en-US" sz="1400">
                <a:latin typeface="Andale Mono" panose="020B0509000000000004" pitchFamily="49" charset="0"/>
                <a:ea typeface="DengXian" panose="02010600030101010101" pitchFamily="2" charset="-122"/>
                <a:cs typeface="Arial" panose="020B0604020202020204" pitchFamily="34" charset="0"/>
              </a:rPr>
              <a:t>...</a:t>
            </a:r>
            <a:endParaRPr lang="en-US" sz="1400">
              <a:solidFill>
                <a:srgbClr val="BA2121"/>
              </a:solidFill>
              <a:latin typeface="Times New Roman" panose="02020603050405020304" pitchFamily="18" charset="0"/>
              <a:ea typeface="DengXian" panose="02010600030101010101" pitchFamily="2" charset="-122"/>
              <a:cs typeface="Arial" panose="020B0604020202020204" pitchFamily="34" charset="0"/>
            </a:endParaRPr>
          </a:p>
          <a:p>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b="1" err="1">
                <a:solidFill>
                  <a:srgbClr val="008000"/>
                </a:solidFill>
                <a:latin typeface="Times New Roman" panose="02020603050405020304" pitchFamily="18" charset="0"/>
                <a:ea typeface="DengXian" panose="02010600030101010101" pitchFamily="2" charset="-122"/>
                <a:cs typeface="Arial" panose="020B0604020202020204" pitchFamily="34" charset="0"/>
              </a:rPr>
              <a:t>global.parameters</a:t>
            </a:r>
            <a:r>
              <a:rPr lang="en-US" sz="1400">
                <a:latin typeface="Times New Roman" panose="02020603050405020304" pitchFamily="18" charset="0"/>
                <a:ea typeface="DengXian" panose="02010600030101010101" pitchFamily="2" charset="-122"/>
                <a:cs typeface="Arial" panose="020B0604020202020204" pitchFamily="34" charset="0"/>
              </a:rPr>
              <a:t>:</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i="1">
                <a:solidFill>
                  <a:srgbClr val="408080"/>
                </a:solidFill>
                <a:latin typeface="Times New Roman" panose="02020603050405020304" pitchFamily="18" charset="0"/>
                <a:ea typeface="DengXian" panose="02010600030101010101" pitchFamily="2" charset="-122"/>
                <a:cs typeface="Arial" panose="020B0604020202020204" pitchFamily="34" charset="0"/>
              </a:rPr>
              <a:t># Resolutions to run</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b="1">
                <a:solidFill>
                  <a:srgbClr val="008000"/>
                </a:solidFill>
                <a:latin typeface="Times New Roman" panose="02020603050405020304" pitchFamily="18" charset="0"/>
                <a:ea typeface="DengXian" panose="02010600030101010101" pitchFamily="2" charset="-122"/>
                <a:cs typeface="Arial" panose="020B0604020202020204" pitchFamily="34" charset="0"/>
              </a:rPr>
              <a:t>RES</a:t>
            </a:r>
            <a:r>
              <a:rPr lang="en-US" sz="1400">
                <a:latin typeface="Times New Roman" panose="02020603050405020304" pitchFamily="18" charset="0"/>
                <a:ea typeface="DengXian" panose="02010600030101010101" pitchFamily="2" charset="-122"/>
                <a:cs typeface="Arial" panose="020B0604020202020204" pitchFamily="34" charset="0"/>
              </a:rPr>
              <a:t>:</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b="1">
                <a:solidFill>
                  <a:srgbClr val="008000"/>
                </a:solidFill>
                <a:latin typeface="Times New Roman" panose="02020603050405020304" pitchFamily="18" charset="0"/>
                <a:ea typeface="DengXian" panose="02010600030101010101" pitchFamily="2" charset="-122"/>
                <a:cs typeface="Arial" panose="020B0604020202020204" pitchFamily="34" charset="0"/>
              </a:rPr>
              <a:t>values </a:t>
            </a:r>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a:solidFill>
                  <a:srgbClr val="19177C"/>
                </a:solidFill>
                <a:latin typeface="Times New Roman" panose="02020603050405020304" pitchFamily="18" charset="0"/>
                <a:ea typeface="DengXian" panose="02010600030101010101" pitchFamily="2" charset="-122"/>
                <a:cs typeface="Arial" panose="020B0604020202020204" pitchFamily="34" charset="0"/>
              </a:rPr>
              <a:t>1</a:t>
            </a:r>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a:solidFill>
                  <a:srgbClr val="19177C"/>
                </a:solidFill>
                <a:latin typeface="Times New Roman" panose="02020603050405020304" pitchFamily="18" charset="0"/>
                <a:ea typeface="DengXian" panose="02010600030101010101" pitchFamily="2" charset="-122"/>
                <a:cs typeface="Arial" panose="020B0604020202020204" pitchFamily="34" charset="0"/>
              </a:rPr>
              <a:t>2</a:t>
            </a:r>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a:solidFill>
                  <a:srgbClr val="19177C"/>
                </a:solidFill>
                <a:latin typeface="Times New Roman" panose="02020603050405020304" pitchFamily="18" charset="0"/>
                <a:ea typeface="DengXian" panose="02010600030101010101" pitchFamily="2" charset="-122"/>
                <a:cs typeface="Arial" panose="020B0604020202020204" pitchFamily="34" charset="0"/>
              </a:rPr>
              <a:t>3</a:t>
            </a:r>
            <a:r>
              <a:rPr lang="en-US" sz="1400">
                <a:latin typeface="Times New Roman" panose="02020603050405020304" pitchFamily="18" charset="0"/>
                <a:ea typeface="DengXian" panose="02010600030101010101" pitchFamily="2" charset="-122"/>
                <a:cs typeface="Arial" panose="020B0604020202020204" pitchFamily="34" charset="0"/>
              </a:rPr>
              <a:t>]</a:t>
            </a:r>
            <a:endParaRPr lang="en-US" sz="1400">
              <a:latin typeface="Calibri" panose="020F0502020204030204" pitchFamily="34" charset="0"/>
              <a:ea typeface="DengXian" panose="02010600030101010101" pitchFamily="2" charset="-122"/>
              <a:cs typeface="Arial" panose="020B0604020202020204" pitchFamily="34" charset="0"/>
            </a:endParaRPr>
          </a:p>
          <a:p>
            <a:r>
              <a:rPr lang="en-US" sz="1400">
                <a:latin typeface="Times New Roman" panose="02020603050405020304" pitchFamily="18" charset="0"/>
                <a:ea typeface="DengXian" panose="02010600030101010101" pitchFamily="2" charset="-122"/>
                <a:cs typeface="Arial" panose="020B0604020202020204" pitchFamily="34" charset="0"/>
              </a:rPr>
              <a:t>        </a:t>
            </a:r>
            <a:r>
              <a:rPr lang="en-US" sz="1400" b="1">
                <a:solidFill>
                  <a:srgbClr val="008000"/>
                </a:solidFill>
                <a:latin typeface="Times New Roman" panose="02020603050405020304" pitchFamily="18" charset="0"/>
                <a:ea typeface="DengXian" panose="02010600030101010101" pitchFamily="2" charset="-122"/>
                <a:cs typeface="Arial" panose="020B0604020202020204" pitchFamily="34" charset="0"/>
              </a:rPr>
              <a:t>label </a:t>
            </a:r>
            <a:r>
              <a:rPr lang="en-US" sz="1400">
                <a:latin typeface="Times New Roman" panose="02020603050405020304" pitchFamily="18" charset="0"/>
                <a:ea typeface="DengXian" panose="02010600030101010101" pitchFamily="2" charset="-122"/>
                <a:cs typeface="Arial" panose="020B0604020202020204" pitchFamily="34" charset="0"/>
              </a:rPr>
              <a:t>: RES.%%</a:t>
            </a:r>
            <a:endParaRPr lang="en-US" sz="1400">
              <a:solidFill>
                <a:srgbClr val="BA2121"/>
              </a:solidFill>
              <a:latin typeface="Times New Roman" panose="02020603050405020304" pitchFamily="18" charset="0"/>
              <a:ea typeface="DengXian" panose="02010600030101010101" pitchFamily="2" charset="-122"/>
              <a:cs typeface="Arial" panose="020B0604020202020204" pitchFamily="34" charset="0"/>
            </a:endParaRPr>
          </a:p>
          <a:p>
            <a:pPr algn="ctr"/>
            <a:r>
              <a:rPr lang="en-US" sz="1400">
                <a:latin typeface="Andale Mono" panose="020B0509000000000004" pitchFamily="49" charset="0"/>
                <a:ea typeface="DengXian" panose="02010600030101010101" pitchFamily="2" charset="-122"/>
                <a:cs typeface="Arial" panose="020B0604020202020204" pitchFamily="34" charset="0"/>
              </a:rPr>
              <a:t>...</a:t>
            </a:r>
          </a:p>
        </p:txBody>
      </p:sp>
      <p:sp>
        <p:nvSpPr>
          <p:cNvPr id="4" name="TextBox 3">
            <a:extLst>
              <a:ext uri="{FF2B5EF4-FFF2-40B4-BE49-F238E27FC236}">
                <a16:creationId xmlns:a16="http://schemas.microsoft.com/office/drawing/2014/main" id="{E361DC15-25F8-0770-89E7-CA70A2E65BD6}"/>
              </a:ext>
            </a:extLst>
          </p:cNvPr>
          <p:cNvSpPr txBox="1"/>
          <p:nvPr/>
        </p:nvSpPr>
        <p:spPr>
          <a:xfrm>
            <a:off x="2190044" y="1364237"/>
            <a:ext cx="1955664" cy="369332"/>
          </a:xfrm>
          <a:prstGeom prst="rect">
            <a:avLst/>
          </a:prstGeom>
          <a:noFill/>
        </p:spPr>
        <p:txBody>
          <a:bodyPr wrap="none" rtlCol="0">
            <a:spAutoFit/>
          </a:bodyPr>
          <a:lstStyle/>
          <a:p>
            <a:r>
              <a:rPr lang="en-US"/>
              <a:t>YAML Specification</a:t>
            </a:r>
          </a:p>
        </p:txBody>
      </p:sp>
      <p:pic>
        <p:nvPicPr>
          <p:cNvPr id="6" name="Picture 5">
            <a:extLst>
              <a:ext uri="{FF2B5EF4-FFF2-40B4-BE49-F238E27FC236}">
                <a16:creationId xmlns:a16="http://schemas.microsoft.com/office/drawing/2014/main" id="{ED82481E-9997-33E0-E94B-AB6C365027AA}"/>
              </a:ext>
            </a:extLst>
          </p:cNvPr>
          <p:cNvPicPr>
            <a:picLocks noChangeAspect="1"/>
          </p:cNvPicPr>
          <p:nvPr/>
        </p:nvPicPr>
        <p:blipFill>
          <a:blip r:embed="rId3"/>
          <a:stretch>
            <a:fillRect/>
          </a:stretch>
        </p:blipFill>
        <p:spPr>
          <a:xfrm>
            <a:off x="6618295" y="1225976"/>
            <a:ext cx="5413248" cy="5292954"/>
          </a:xfrm>
          <a:prstGeom prst="rect">
            <a:avLst/>
          </a:prstGeom>
        </p:spPr>
      </p:pic>
    </p:spTree>
    <p:extLst>
      <p:ext uri="{BB962C8B-B14F-4D97-AF65-F5344CB8AC3E}">
        <p14:creationId xmlns:p14="http://schemas.microsoft.com/office/powerpoint/2010/main" val="9609075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0.9|4|8.7|2.2|5.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DC0ADE5B-823A-1642-8C1E-7B6DF7D4D99A}" vid="{EE00DF26-6854-3742-BA75-6B2D00C24B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B3F32885A30A41AC7C9ADF77ADAA57" ma:contentTypeVersion="13" ma:contentTypeDescription="Create a new document." ma:contentTypeScope="" ma:versionID="b940aa150056cc1eef5d5ce02f2db90e">
  <xsd:schema xmlns:xsd="http://www.w3.org/2001/XMLSchema" xmlns:xs="http://www.w3.org/2001/XMLSchema" xmlns:p="http://schemas.microsoft.com/office/2006/metadata/properties" xmlns:ns2="00b42fb5-09c1-46c3-943f-efda90f2db14" xmlns:ns3="e0dfbc36-5979-44b1-8b31-1dd3792f7d30" targetNamespace="http://schemas.microsoft.com/office/2006/metadata/properties" ma:root="true" ma:fieldsID="06a127aa403e7d830f8605b1979473b6" ns2:_="" ns3:_="">
    <xsd:import namespace="00b42fb5-09c1-46c3-943f-efda90f2db14"/>
    <xsd:import namespace="e0dfbc36-5979-44b1-8b31-1dd3792f7d3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lcf76f155ced4ddcb4097134ff3c332f" minOccurs="0"/>
                <xsd:element ref="ns2:MediaServiceObjectDetectorVersions"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42fb5-09c1-46c3-943f-efda90f2db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3a22c89-3912-4715-9657-2989270db2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dfbc36-5979-44b1-8b31-1dd3792f7d3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b42fb5-09c1-46c3-943f-efda90f2db1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B0F18E-BF3F-4B1E-B411-6B8702DEEEAA}">
  <ds:schemaRefs>
    <ds:schemaRef ds:uri="http://schemas.microsoft.com/sharepoint/v3/contenttype/forms"/>
  </ds:schemaRefs>
</ds:datastoreItem>
</file>

<file path=customXml/itemProps2.xml><?xml version="1.0" encoding="utf-8"?>
<ds:datastoreItem xmlns:ds="http://schemas.openxmlformats.org/officeDocument/2006/customXml" ds:itemID="{4611B856-BE85-4D02-A67F-8A34E4AAB0C6}">
  <ds:schemaRefs>
    <ds:schemaRef ds:uri="00b42fb5-09c1-46c3-943f-efda90f2db14"/>
    <ds:schemaRef ds:uri="e0dfbc36-5979-44b1-8b31-1dd3792f7d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A29D27-D8AB-49BA-A9E1-25C8FAE4555D}">
  <ds:schemaRefs>
    <ds:schemaRef ds:uri="http://schemas.microsoft.com/office/2006/metadata/properties"/>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e0dfbc36-5979-44b1-8b31-1dd3792f7d30"/>
    <ds:schemaRef ds:uri="00b42fb5-09c1-46c3-943f-efda90f2db1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Lab_Template</Template>
  <TotalTime>0</TotalTime>
  <Words>3044</Words>
  <Application>Microsoft Macintosh PowerPoint</Application>
  <PresentationFormat>Widescreen</PresentationFormat>
  <Paragraphs>457</Paragraphs>
  <Slides>39</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DengXian</vt:lpstr>
      <vt:lpstr>Andale Mono</vt:lpstr>
      <vt:lpstr>Aptos</vt:lpstr>
      <vt:lpstr>Arial</vt:lpstr>
      <vt:lpstr>Calibri</vt:lpstr>
      <vt:lpstr>Cambria Math</vt:lpstr>
      <vt:lpstr>Courier New</vt:lpstr>
      <vt:lpstr>Lucida Grande</vt:lpstr>
      <vt:lpstr>Menlo</vt:lpstr>
      <vt:lpstr>Open Sans</vt:lpstr>
      <vt:lpstr>Times New Roman</vt:lpstr>
      <vt:lpstr>Wingdings</vt:lpstr>
      <vt:lpstr>Wingdings 2</vt:lpstr>
      <vt:lpstr>2015_PPT_UNC_V7.06 (1)</vt:lpstr>
      <vt:lpstr>WEAVE AWS Tutorial</vt:lpstr>
      <vt:lpstr>Agenda</vt:lpstr>
      <vt:lpstr>Tutorial/Demo Script</vt:lpstr>
      <vt:lpstr>Vision</vt:lpstr>
      <vt:lpstr>The Data Tsunami</vt:lpstr>
      <vt:lpstr>Our Vision:  enhance user productivity and scientific quality through common infrastructure and tool integration</vt:lpstr>
      <vt:lpstr>     WEAVE Tools Components</vt:lpstr>
      <vt:lpstr>Orchestration: Maestro</vt:lpstr>
      <vt:lpstr>Having a complete, concrete, repeatable process, Maestro can run experiments with it by inflating the graph with parameters</vt:lpstr>
      <vt:lpstr>Vision is to be a tool chain/ecosystem of orchestration tools for building complex workflows</vt:lpstr>
      <vt:lpstr>Merlin runs its’ workflows using a producer/consumer model</vt:lpstr>
      <vt:lpstr>Merlin allows for iterative workflow runs via recursive studies</vt:lpstr>
      <vt:lpstr>PowerPoint Presentation</vt:lpstr>
      <vt:lpstr>PowerPoint Presentation</vt:lpstr>
      <vt:lpstr>WEAVE’s Kosh Tool Why use Kosh?</vt:lpstr>
      <vt:lpstr>IBIS</vt:lpstr>
      <vt:lpstr>PyDV</vt:lpstr>
      <vt:lpstr>Tutorial</vt:lpstr>
      <vt:lpstr>Rayleigh-Taylor Instability </vt:lpstr>
      <vt:lpstr>Use pyranda to simulate the effects of some of these factors</vt:lpstr>
      <vt:lpstr>Define the experimental process using Maestro’s minimal workflow language</vt:lpstr>
      <vt:lpstr>Parameter sets are the experiments to run through our process</vt:lpstr>
      <vt:lpstr>Now lets add some more steps to do Uncertainty Quantification of the Rayleigh-Taylor model</vt:lpstr>
      <vt:lpstr>Pyranda Uncertainty Quantification (UQ) Study</vt:lpstr>
      <vt:lpstr>Merlin Run</vt:lpstr>
      <vt:lpstr>Merlin Run-Workers</vt:lpstr>
      <vt:lpstr>Full Merlin Producer-Consumer Model</vt:lpstr>
      <vt:lpstr>Live Demo</vt:lpstr>
      <vt:lpstr>Merlin Output Directory</vt:lpstr>
      <vt:lpstr>Merlin Output Directory pt 2</vt:lpstr>
      <vt:lpstr>Blind men and the elephant: what is Bayesian inference?</vt:lpstr>
      <vt:lpstr>We can learn about experimental inputs through Bayesian inference</vt:lpstr>
      <vt:lpstr>Training data is fitted by a selected Gaussian process in PSUADE</vt:lpstr>
      <vt:lpstr>The visualization of the errors of the selected Gaussian process</vt:lpstr>
      <vt:lpstr>Bayesian inference based on prior information and high-resolution experiments to reach to a better belief and posterior </vt:lpstr>
      <vt:lpstr>Gaussian process model fit with scikit-learn</vt:lpstr>
      <vt:lpstr>Bayesian inference results with IBIS</vt:lpstr>
      <vt:lpstr>Bye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WEAVE AWS Tutorial</dc:title>
  <dc:creator>Doutriaux, Charles</dc:creator>
  <cp:lastModifiedBy>Doutriaux, Charles</cp:lastModifiedBy>
  <cp:revision>2</cp:revision>
  <dcterms:created xsi:type="dcterms:W3CDTF">2024-08-08T15:12:35Z</dcterms:created>
  <dcterms:modified xsi:type="dcterms:W3CDTF">2024-10-14T16:46:35Z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0x010100ADB3F32885A30A41AC7C9ADF77ADAA57</vt:lpwstr>
  </property>
  <property fmtid="{D5CDD505-2E9C-101B-9397-08002B2CF9AE}" pid="3" name="MediaServiceImageTags">
    <vt:lpwstr/>
  </property>
</Properties>
</file>